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handoutMasterIdLst>
    <p:handoutMasterId r:id="rId24"/>
  </p:handoutMasterIdLst>
  <p:sldIdLst>
    <p:sldId id="287" r:id="rId3"/>
    <p:sldId id="288" r:id="rId4"/>
    <p:sldId id="289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9" d="100"/>
        <a:sy n="11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98376-6F83-C448-8760-EF56465E24B7}" type="datetimeFigureOut">
              <a:rPr lang="en-US" smtClean="0"/>
              <a:t>2/3/14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A258D4-F617-1B45-B366-01B69E0DE9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8878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34EA35-4E10-1F48-B0CD-CDAF5C9D6BC8}" type="datetimeFigureOut">
              <a:rPr lang="en-US" smtClean="0"/>
              <a:t>2/3/14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F8712-2DE9-284B-9A9E-FA5C9B3FC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625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873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230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5054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7635-22C0-48DC-8E92-A4DA1B991894}" type="datetimeFigureOut">
              <a:rPr lang="en-US" smtClean="0">
                <a:solidFill>
                  <a:prstClr val="white">
                    <a:tint val="95000"/>
                  </a:prstClr>
                </a:solidFill>
                <a:latin typeface="Corbel"/>
              </a:rPr>
              <a:pPr/>
              <a:t>2/3/14</a:t>
            </a:fld>
            <a:endParaRPr lang="en-US">
              <a:solidFill>
                <a:prstClr val="white">
                  <a:tint val="9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7A20-0EBC-41F0-B909-89554F82893D}" type="slidenum">
              <a:rPr lang="en-US" smtClean="0">
                <a:solidFill>
                  <a:prstClr val="white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  <a:latin typeface="Corbel"/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7897299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7635-22C0-48DC-8E92-A4DA1B991894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2/3/14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7A20-0EBC-41F0-B909-89554F82893D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2216212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7635-22C0-48DC-8E92-A4DA1B991894}" type="datetimeFigureOut">
              <a:rPr lang="en-US" smtClean="0">
                <a:solidFill>
                  <a:prstClr val="white">
                    <a:tint val="95000"/>
                  </a:prstClr>
                </a:solidFill>
                <a:latin typeface="Corbel"/>
              </a:rPr>
              <a:pPr/>
              <a:t>2/3/14</a:t>
            </a:fld>
            <a:endParaRPr lang="en-US">
              <a:solidFill>
                <a:prstClr val="white">
                  <a:tint val="9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7A20-0EBC-41F0-B909-89554F82893D}" type="slidenum">
              <a:rPr lang="en-US" smtClean="0">
                <a:solidFill>
                  <a:prstClr val="white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9236036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7635-22C0-48DC-8E92-A4DA1B991894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2/3/14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7A20-0EBC-41F0-B909-89554F82893D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1662554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7635-22C0-48DC-8E92-A4DA1B991894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2/3/14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7A20-0EBC-41F0-B909-89554F82893D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2660001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7635-22C0-48DC-8E92-A4DA1B991894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2/3/14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7A20-0EBC-41F0-B909-89554F82893D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5851165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7635-22C0-48DC-8E92-A4DA1B991894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2/3/14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7A20-0EBC-41F0-B909-89554F82893D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5564871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7635-22C0-48DC-8E92-A4DA1B991894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2/3/14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7A20-0EBC-41F0-B909-89554F82893D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35111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7992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E6E7635-22C0-48DC-8E92-A4DA1B991894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2/3/14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21077A20-0EBC-41F0-B909-89554F82893D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6075634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7635-22C0-48DC-8E92-A4DA1B991894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2/3/14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7A20-0EBC-41F0-B909-89554F82893D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1898271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7635-22C0-48DC-8E92-A4DA1B991894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2/3/14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7A20-0EBC-41F0-B909-89554F82893D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712673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30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043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2/3/14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013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2/3/14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70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2/3/14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959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462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2F26-88DF-417A-B84D-11446B5BA2D5}" type="datetimeFigureOut">
              <a:rPr lang="en-US" smtClean="0"/>
              <a:t>2/3/14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856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72F26-88DF-417A-B84D-11446B5BA2D5}" type="datetimeFigureOut">
              <a:rPr lang="en-US" smtClean="0"/>
              <a:t>2/3/14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8AF6D-AAFF-443A-8A32-397A8C733B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297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E6E7635-22C0-48DC-8E92-A4DA1B991894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2/3/14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1077A20-0EBC-41F0-B909-89554F82893D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925529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Calibri" charset="0"/>
                <a:cs typeface="Calibri" charset="0"/>
              </a:rPr>
              <a:t>Punnett Squares</a:t>
            </a:r>
            <a:br>
              <a:rPr lang="en-US" b="1" dirty="0" smtClean="0">
                <a:latin typeface="Calibri" charset="0"/>
                <a:cs typeface="Calibri" charset="0"/>
              </a:rPr>
            </a:br>
            <a:r>
              <a:rPr lang="en-US" sz="3600" dirty="0" smtClean="0">
                <a:latin typeface="Calibri" charset="0"/>
                <a:cs typeface="Calibri" charset="0"/>
              </a:rPr>
              <a:t>(Practice Template)</a:t>
            </a:r>
            <a:endParaRPr lang="en-US" sz="3600" b="1" dirty="0">
              <a:latin typeface="Calibri" charset="0"/>
            </a:endParaRP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2492009"/>
          </a:xfrm>
        </p:spPr>
        <p:txBody>
          <a:bodyPr>
            <a:normAutofit/>
          </a:bodyPr>
          <a:lstStyle/>
          <a:p>
            <a:r>
              <a:rPr lang="en-US" b="1" dirty="0">
                <a:latin typeface="Calibri" charset="0"/>
                <a:cs typeface="Calibri" charset="0"/>
              </a:rPr>
              <a:t>Find it: </a:t>
            </a:r>
            <a:r>
              <a:rPr lang="en-US" dirty="0" smtClean="0">
                <a:latin typeface="Calibri" charset="0"/>
                <a:cs typeface="Calibri" charset="0"/>
              </a:rPr>
              <a:t>Class Wiki</a:t>
            </a:r>
            <a:endParaRPr lang="en-US" b="1" dirty="0">
              <a:latin typeface="Calibri" charset="0"/>
              <a:cs typeface="Calibri" charset="0"/>
            </a:endParaRPr>
          </a:p>
          <a:p>
            <a:r>
              <a:rPr lang="en-US" b="1" dirty="0">
                <a:latin typeface="Calibri" charset="0"/>
                <a:cs typeface="Calibri" charset="0"/>
              </a:rPr>
              <a:t>Open it: </a:t>
            </a:r>
            <a:r>
              <a:rPr lang="en-US" dirty="0">
                <a:latin typeface="Calibri" charset="0"/>
                <a:cs typeface="Calibri" charset="0"/>
              </a:rPr>
              <a:t>In </a:t>
            </a:r>
            <a:r>
              <a:rPr lang="en-US" dirty="0" smtClean="0">
                <a:latin typeface="Calibri" charset="0"/>
                <a:cs typeface="Calibri" charset="0"/>
              </a:rPr>
              <a:t>Notability</a:t>
            </a:r>
            <a:endParaRPr lang="en-US" dirty="0">
              <a:latin typeface="Calibri" charset="0"/>
              <a:cs typeface="Calibri" charset="0"/>
            </a:endParaRPr>
          </a:p>
          <a:p>
            <a:r>
              <a:rPr lang="en-US" b="1" dirty="0">
                <a:latin typeface="Calibri" charset="0"/>
                <a:cs typeface="Calibri" charset="0"/>
              </a:rPr>
              <a:t>Title it: </a:t>
            </a:r>
            <a:r>
              <a:rPr lang="en-US" b="1" dirty="0">
                <a:solidFill>
                  <a:srgbClr val="FF0000"/>
                </a:solidFill>
                <a:latin typeface="Calibri" charset="0"/>
                <a:cs typeface="Calibri" charset="0"/>
              </a:rPr>
              <a:t>H#, Last, First, </a:t>
            </a:r>
            <a:r>
              <a:rPr lang="en-US" b="1" dirty="0" err="1" smtClean="0">
                <a:solidFill>
                  <a:srgbClr val="FF0000"/>
                </a:solidFill>
                <a:latin typeface="Calibri" charset="0"/>
                <a:cs typeface="Calibri" charset="0"/>
              </a:rPr>
              <a:t>Punnett</a:t>
            </a:r>
            <a:r>
              <a:rPr lang="en-US" b="1" dirty="0" smtClean="0">
                <a:solidFill>
                  <a:srgbClr val="FF0000"/>
                </a:solidFill>
                <a:latin typeface="Calibri" charset="0"/>
                <a:cs typeface="Calibri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Calibri" charset="0"/>
                <a:cs typeface="Calibri" charset="0"/>
              </a:rPr>
              <a:t>Squares</a:t>
            </a:r>
            <a:endParaRPr lang="en-US" b="1" dirty="0">
              <a:solidFill>
                <a:srgbClr val="FF0000"/>
              </a:solidFill>
              <a:latin typeface="Calibri" charset="0"/>
              <a:cs typeface="Calibri" charset="0"/>
            </a:endParaRPr>
          </a:p>
        </p:txBody>
      </p:sp>
      <p:sp>
        <p:nvSpPr>
          <p:cNvPr id="4" name="Curved Left Arrow 3"/>
          <p:cNvSpPr/>
          <p:nvPr/>
        </p:nvSpPr>
        <p:spPr>
          <a:xfrm>
            <a:off x="7874000" y="2021206"/>
            <a:ext cx="1066800" cy="4191000"/>
          </a:xfrm>
          <a:prstGeom prst="curvedLeftArrow">
            <a:avLst>
              <a:gd name="adj1" fmla="val 25000"/>
              <a:gd name="adj2" fmla="val 50000"/>
              <a:gd name="adj3" fmla="val 2618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  <a:latin typeface="Corbel"/>
            </a:endParaRPr>
          </a:p>
        </p:txBody>
      </p:sp>
      <p:pic>
        <p:nvPicPr>
          <p:cNvPr id="2" name="Picture 1" descr="Screen Shot 2014-01-19 at 5.58.4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4381477"/>
            <a:ext cx="6771994" cy="2514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64011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3810000" cy="762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Let’s practice!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5953726"/>
              </p:ext>
            </p:extLst>
          </p:nvPr>
        </p:nvGraphicFramePr>
        <p:xfrm>
          <a:off x="2286000" y="2209800"/>
          <a:ext cx="4876800" cy="4038600"/>
        </p:xfrm>
        <a:graphic>
          <a:graphicData uri="http://schemas.openxmlformats.org/drawingml/2006/table">
            <a:tbl>
              <a:tblPr/>
              <a:tblGrid>
                <a:gridCol w="2438400"/>
                <a:gridCol w="2438400"/>
              </a:tblGrid>
              <a:tr h="2019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9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19400" y="1524000"/>
            <a:ext cx="41148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  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____        		 ____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6800" y="2895600"/>
            <a:ext cx="129540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____ </a:t>
            </a:r>
          </a:p>
          <a:p>
            <a:pPr>
              <a:defRPr/>
            </a:pPr>
            <a:endParaRPr lang="en-US" sz="3200" dirty="0" smtClean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____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4419600" y="5334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Parent 1 Genotype: </a:t>
            </a:r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          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4419600" y="9906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Parent </a:t>
            </a:r>
            <a:r>
              <a:rPr lang="en-US" sz="2400" b="1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2 Genotype: </a:t>
            </a:r>
            <a:r>
              <a:rPr lang="en-US" sz="2400" b="1" u="sng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          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40971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Punnett Squares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</p:nvPr>
        </p:nvGraphicFramePr>
        <p:xfrm>
          <a:off x="1066800" y="2133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47800" y="1524000"/>
            <a:ext cx="21336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  </a:t>
            </a:r>
            <a:r>
              <a:rPr lang="en-US" sz="3200" dirty="0">
                <a:solidFill>
                  <a:srgbClr val="EEECE1">
                    <a:lumMod val="50000"/>
                  </a:srgbClr>
                </a:solidFill>
                <a:latin typeface="Calibri"/>
              </a:rPr>
              <a:t>A    </a:t>
            </a:r>
            <a:r>
              <a:rPr lang="en-US" sz="3200" dirty="0" smtClean="0">
                <a:solidFill>
                  <a:srgbClr val="EEECE1">
                    <a:lumMod val="50000"/>
                  </a:srgbClr>
                </a:solidFill>
                <a:latin typeface="Calibri"/>
              </a:rPr>
              <a:t>         </a:t>
            </a:r>
            <a:r>
              <a:rPr lang="en-US" sz="3200" dirty="0" err="1">
                <a:solidFill>
                  <a:srgbClr val="EEECE1">
                    <a:lumMod val="50000"/>
                  </a:srgbClr>
                </a:solidFill>
                <a:latin typeface="Calibri"/>
              </a:rPr>
              <a:t>a</a:t>
            </a:r>
            <a:endParaRPr lang="en-US" sz="3200" dirty="0">
              <a:solidFill>
                <a:srgbClr val="EEECE1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20496" name="TextBox 7"/>
          <p:cNvSpPr txBox="1">
            <a:spLocks noChangeArrowheads="1"/>
          </p:cNvSpPr>
          <p:nvPr/>
        </p:nvSpPr>
        <p:spPr bwMode="auto">
          <a:xfrm>
            <a:off x="457200" y="2362200"/>
            <a:ext cx="3810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3200" dirty="0">
                <a:solidFill>
                  <a:srgbClr val="C0504D"/>
                </a:solidFill>
                <a:latin typeface="Trebuchet MS" pitchFamily="34" charset="0"/>
              </a:rPr>
              <a:t>A</a:t>
            </a:r>
          </a:p>
          <a:p>
            <a:pPr eaLnBrk="1" hangingPunct="1"/>
            <a:endParaRPr lang="en-US" sz="3200" dirty="0">
              <a:solidFill>
                <a:srgbClr val="C0504D"/>
              </a:solidFill>
              <a:latin typeface="Trebuchet MS" pitchFamily="34" charset="0"/>
            </a:endParaRPr>
          </a:p>
          <a:p>
            <a:pPr eaLnBrk="1" hangingPunct="1"/>
            <a:r>
              <a:rPr lang="en-US" sz="3200" dirty="0">
                <a:solidFill>
                  <a:srgbClr val="C0504D"/>
                </a:solidFill>
                <a:latin typeface="Trebuchet MS" pitchFamily="34" charset="0"/>
              </a:rPr>
              <a:t>a</a:t>
            </a:r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1447800" y="2514599"/>
            <a:ext cx="838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>
                <a:solidFill>
                  <a:srgbClr val="9BBB59">
                    <a:lumMod val="75000"/>
                  </a:srgbClr>
                </a:solidFill>
                <a:latin typeface="Trebuchet MS" pitchFamily="34" charset="0"/>
              </a:rPr>
              <a:t>A</a:t>
            </a:r>
            <a:r>
              <a:rPr lang="en-US" sz="3200" dirty="0">
                <a:solidFill>
                  <a:srgbClr val="C0504D"/>
                </a:solidFill>
                <a:latin typeface="Trebuchet MS" pitchFamily="34" charset="0"/>
              </a:rPr>
              <a:t>A</a:t>
            </a:r>
          </a:p>
        </p:txBody>
      </p:sp>
      <p:sp>
        <p:nvSpPr>
          <p:cNvPr id="19478" name="Text Box 22"/>
          <p:cNvSpPr txBox="1">
            <a:spLocks noChangeArrowheads="1"/>
          </p:cNvSpPr>
          <p:nvPr/>
        </p:nvSpPr>
        <p:spPr bwMode="auto">
          <a:xfrm>
            <a:off x="2928257" y="2536370"/>
            <a:ext cx="838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>
                <a:solidFill>
                  <a:srgbClr val="C0504D"/>
                </a:solidFill>
                <a:latin typeface="Trebuchet MS" pitchFamily="34" charset="0"/>
              </a:rPr>
              <a:t>A</a:t>
            </a:r>
            <a:r>
              <a:rPr lang="en-US" sz="3200" dirty="0">
                <a:solidFill>
                  <a:srgbClr val="9BBB59">
                    <a:lumMod val="75000"/>
                  </a:srgbClr>
                </a:solidFill>
                <a:latin typeface="Trebuchet MS" pitchFamily="34" charset="0"/>
              </a:rPr>
              <a:t>a</a:t>
            </a:r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1415142" y="3530025"/>
            <a:ext cx="762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>
                <a:solidFill>
                  <a:srgbClr val="9BBB59">
                    <a:lumMod val="75000"/>
                  </a:srgbClr>
                </a:solidFill>
                <a:latin typeface="Trebuchet MS" pitchFamily="34" charset="0"/>
              </a:rPr>
              <a:t>A</a:t>
            </a:r>
            <a:r>
              <a:rPr lang="en-US" sz="3200" dirty="0">
                <a:solidFill>
                  <a:srgbClr val="C0504D"/>
                </a:solidFill>
              </a:rPr>
              <a:t>a</a:t>
            </a:r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2966357" y="3526970"/>
            <a:ext cx="762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>
                <a:solidFill>
                  <a:srgbClr val="C0504D"/>
                </a:solidFill>
                <a:latin typeface="Trebuchet MS" pitchFamily="34" charset="0"/>
              </a:rPr>
              <a:t>a</a:t>
            </a:r>
            <a:r>
              <a:rPr lang="en-US" sz="3200" dirty="0">
                <a:solidFill>
                  <a:srgbClr val="9BBB59">
                    <a:lumMod val="75000"/>
                  </a:srgbClr>
                </a:solidFill>
                <a:latin typeface="Trebuchet MS" pitchFamily="34" charset="0"/>
              </a:rPr>
              <a:t>a</a:t>
            </a:r>
          </a:p>
        </p:txBody>
      </p:sp>
      <p:sp>
        <p:nvSpPr>
          <p:cNvPr id="17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274320" indent="-274320">
              <a:buFont typeface="Wingdings 2"/>
              <a:buChar char=""/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Punnett squares tell us what genotypes and phenotypes are POSSIBLE.</a:t>
            </a:r>
          </a:p>
          <a:p>
            <a:pPr marL="274320" indent="-274320">
              <a:buFont typeface="Wingdings 2"/>
              <a:buChar char=""/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They also tell us the CHANCE (%) of that genotype or phenotype occurring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5562600"/>
            <a:ext cx="861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prstClr val="black"/>
                </a:solidFill>
                <a:latin typeface="Calibri"/>
              </a:rPr>
              <a:t>In other words… they tell us what COULD occur, </a:t>
            </a:r>
            <a:r>
              <a:rPr lang="en-US" sz="3200" b="1" u="sng" dirty="0" smtClean="0">
                <a:solidFill>
                  <a:prstClr val="black"/>
                </a:solidFill>
                <a:latin typeface="Calibri"/>
              </a:rPr>
              <a:t>and</a:t>
            </a:r>
            <a:r>
              <a:rPr lang="en-US" sz="3200" b="1" dirty="0" smtClean="0">
                <a:solidFill>
                  <a:prstClr val="black"/>
                </a:solidFill>
                <a:latin typeface="Calibri"/>
              </a:rPr>
              <a:t> HOW LIKELY it is to occur.</a:t>
            </a:r>
            <a:endParaRPr lang="en-US" sz="3200" b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6049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Punnett Squares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</p:nvPr>
        </p:nvGraphicFramePr>
        <p:xfrm>
          <a:off x="1066800" y="2133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47800" y="1524000"/>
            <a:ext cx="21336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  </a:t>
            </a:r>
            <a:r>
              <a:rPr lang="en-US" sz="3200" dirty="0">
                <a:solidFill>
                  <a:srgbClr val="EEECE1">
                    <a:lumMod val="50000"/>
                  </a:srgbClr>
                </a:solidFill>
                <a:latin typeface="Calibri"/>
              </a:rPr>
              <a:t>A    </a:t>
            </a:r>
            <a:r>
              <a:rPr lang="en-US" sz="3200" dirty="0" smtClean="0">
                <a:solidFill>
                  <a:srgbClr val="EEECE1">
                    <a:lumMod val="50000"/>
                  </a:srgbClr>
                </a:solidFill>
                <a:latin typeface="Calibri"/>
              </a:rPr>
              <a:t>         </a:t>
            </a:r>
            <a:r>
              <a:rPr lang="en-US" sz="3200" dirty="0" err="1">
                <a:solidFill>
                  <a:srgbClr val="EEECE1">
                    <a:lumMod val="50000"/>
                  </a:srgbClr>
                </a:solidFill>
                <a:latin typeface="Calibri"/>
              </a:rPr>
              <a:t>a</a:t>
            </a:r>
            <a:endParaRPr lang="en-US" sz="3200" dirty="0">
              <a:solidFill>
                <a:srgbClr val="EEECE1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20496" name="TextBox 7"/>
          <p:cNvSpPr txBox="1">
            <a:spLocks noChangeArrowheads="1"/>
          </p:cNvSpPr>
          <p:nvPr/>
        </p:nvSpPr>
        <p:spPr bwMode="auto">
          <a:xfrm>
            <a:off x="457200" y="2362200"/>
            <a:ext cx="3810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3200" dirty="0">
                <a:solidFill>
                  <a:srgbClr val="C0504D"/>
                </a:solidFill>
                <a:latin typeface="Trebuchet MS" pitchFamily="34" charset="0"/>
              </a:rPr>
              <a:t>A</a:t>
            </a:r>
          </a:p>
          <a:p>
            <a:pPr eaLnBrk="1" hangingPunct="1"/>
            <a:endParaRPr lang="en-US" sz="3200" dirty="0">
              <a:solidFill>
                <a:srgbClr val="C0504D"/>
              </a:solidFill>
              <a:latin typeface="Trebuchet MS" pitchFamily="34" charset="0"/>
            </a:endParaRPr>
          </a:p>
          <a:p>
            <a:pPr eaLnBrk="1" hangingPunct="1"/>
            <a:r>
              <a:rPr lang="en-US" sz="3200" dirty="0">
                <a:solidFill>
                  <a:srgbClr val="C0504D"/>
                </a:solidFill>
                <a:latin typeface="Trebuchet MS" pitchFamily="34" charset="0"/>
              </a:rPr>
              <a:t>a</a:t>
            </a:r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1447800" y="2514599"/>
            <a:ext cx="838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>
                <a:solidFill>
                  <a:srgbClr val="9BBB59">
                    <a:lumMod val="75000"/>
                  </a:srgbClr>
                </a:solidFill>
                <a:latin typeface="Trebuchet MS" pitchFamily="34" charset="0"/>
              </a:rPr>
              <a:t>A</a:t>
            </a:r>
            <a:r>
              <a:rPr lang="en-US" sz="3200" dirty="0">
                <a:solidFill>
                  <a:srgbClr val="C0504D"/>
                </a:solidFill>
                <a:latin typeface="Trebuchet MS" pitchFamily="34" charset="0"/>
              </a:rPr>
              <a:t>A</a:t>
            </a:r>
          </a:p>
        </p:txBody>
      </p:sp>
      <p:sp>
        <p:nvSpPr>
          <p:cNvPr id="19478" name="Text Box 22"/>
          <p:cNvSpPr txBox="1">
            <a:spLocks noChangeArrowheads="1"/>
          </p:cNvSpPr>
          <p:nvPr/>
        </p:nvSpPr>
        <p:spPr bwMode="auto">
          <a:xfrm>
            <a:off x="2928257" y="2536370"/>
            <a:ext cx="838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>
                <a:solidFill>
                  <a:srgbClr val="C0504D"/>
                </a:solidFill>
                <a:latin typeface="Trebuchet MS" pitchFamily="34" charset="0"/>
              </a:rPr>
              <a:t>A</a:t>
            </a:r>
            <a:r>
              <a:rPr lang="en-US" sz="3200" dirty="0">
                <a:solidFill>
                  <a:srgbClr val="9BBB59">
                    <a:lumMod val="75000"/>
                  </a:srgbClr>
                </a:solidFill>
                <a:latin typeface="Trebuchet MS" pitchFamily="34" charset="0"/>
              </a:rPr>
              <a:t>a</a:t>
            </a:r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1415142" y="3530025"/>
            <a:ext cx="762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>
                <a:solidFill>
                  <a:srgbClr val="9BBB59">
                    <a:lumMod val="75000"/>
                  </a:srgbClr>
                </a:solidFill>
                <a:latin typeface="Trebuchet MS" pitchFamily="34" charset="0"/>
              </a:rPr>
              <a:t>A</a:t>
            </a:r>
            <a:r>
              <a:rPr lang="en-US" sz="3200" dirty="0">
                <a:solidFill>
                  <a:srgbClr val="C0504D"/>
                </a:solidFill>
              </a:rPr>
              <a:t>a</a:t>
            </a:r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2966357" y="3526970"/>
            <a:ext cx="762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>
                <a:solidFill>
                  <a:srgbClr val="C0504D"/>
                </a:solidFill>
                <a:latin typeface="Trebuchet MS" pitchFamily="34" charset="0"/>
              </a:rPr>
              <a:t>a</a:t>
            </a:r>
            <a:r>
              <a:rPr lang="en-US" sz="3200" dirty="0">
                <a:solidFill>
                  <a:srgbClr val="9BBB59">
                    <a:lumMod val="75000"/>
                  </a:srgbClr>
                </a:solidFill>
                <a:latin typeface="Trebuchet MS" pitchFamily="34" charset="0"/>
              </a:rPr>
              <a:t>a</a:t>
            </a:r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5105400" y="2131367"/>
            <a:ext cx="3429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    =    </a:t>
            </a:r>
            <a:r>
              <a:rPr lang="en-US" sz="20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Dominant </a:t>
            </a:r>
            <a:r>
              <a:rPr lang="en-US" sz="2000" b="1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trait</a:t>
            </a:r>
          </a:p>
          <a:p>
            <a:pPr eaLnBrk="1" hangingPunct="1"/>
            <a:r>
              <a:rPr lang="en-US" sz="20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    </a:t>
            </a:r>
            <a:r>
              <a:rPr lang="en-US" sz="2000" b="1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=     D</a:t>
            </a:r>
            <a:r>
              <a:rPr lang="en-US" sz="20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ominant trait</a:t>
            </a:r>
          </a:p>
          <a:p>
            <a:pPr eaLnBrk="1" hangingPunct="1"/>
            <a:r>
              <a:rPr lang="en-US" sz="2000" b="1" dirty="0" err="1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</a:t>
            </a:r>
            <a:r>
              <a:rPr lang="en-US" sz="2000" b="1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</a:t>
            </a:r>
            <a:r>
              <a:rPr lang="en-US" sz="20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=     recessive </a:t>
            </a:r>
            <a:r>
              <a:rPr lang="en-US" sz="20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trait</a:t>
            </a:r>
            <a:endParaRPr lang="en-US" sz="20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4724400" y="3637746"/>
            <a:ext cx="3886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 b="1" u="sng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Genotype </a:t>
            </a:r>
            <a:r>
              <a:rPr lang="en-US" sz="20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      Chance</a:t>
            </a:r>
            <a:endParaRPr lang="en-US" sz="2000" b="1" u="sng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4985658" y="4128448"/>
            <a:ext cx="385354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    =    </a:t>
            </a:r>
            <a:r>
              <a:rPr lang="en-US" sz="20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1 in 4 chance (25%)</a:t>
            </a:r>
            <a:endParaRPr lang="en-US" sz="20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000" b="1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</a:t>
            </a:r>
            <a:r>
              <a:rPr lang="en-US" sz="20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    </a:t>
            </a:r>
            <a:r>
              <a:rPr lang="en-US" sz="2000" b="1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=     </a:t>
            </a:r>
            <a:r>
              <a:rPr lang="en-US" sz="20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2 in 4 chance (50%)</a:t>
            </a:r>
            <a:endParaRPr lang="en-US" sz="20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0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    </a:t>
            </a:r>
            <a:r>
              <a:rPr lang="en-US" sz="2000" b="1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=    </a:t>
            </a:r>
            <a:r>
              <a:rPr lang="en-US" sz="20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1 in 4 chance (25%)</a:t>
            </a:r>
            <a:endParaRPr lang="en-US" sz="20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4724400" y="1566275"/>
            <a:ext cx="3886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 b="1" u="sng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Genotype </a:t>
            </a:r>
            <a:r>
              <a:rPr lang="en-US" sz="20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    Phenotype</a:t>
            </a:r>
            <a:endParaRPr lang="en-US" sz="2000" b="1" u="sng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0" name="TextBox 8"/>
          <p:cNvSpPr txBox="1">
            <a:spLocks noChangeArrowheads="1"/>
          </p:cNvSpPr>
          <p:nvPr/>
        </p:nvSpPr>
        <p:spPr bwMode="auto">
          <a:xfrm>
            <a:off x="381000" y="5638800"/>
            <a:ext cx="84582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Question: How many of the 4 offspring here will show the </a:t>
            </a:r>
            <a:r>
              <a:rPr lang="en-US" sz="2800" b="1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D</a:t>
            </a:r>
            <a:r>
              <a:rPr lang="en-US" sz="28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ominant </a:t>
            </a:r>
            <a:r>
              <a:rPr lang="en-US" sz="28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trait/phenotype</a:t>
            </a:r>
            <a:r>
              <a:rPr lang="en-US" sz="28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?</a:t>
            </a:r>
            <a:endParaRPr lang="en-US" sz="28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46085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15" grpId="0"/>
      <p:bldP spid="16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Calibri" charset="0"/>
                <a:cs typeface="Calibri" charset="0"/>
              </a:rPr>
              <a:t>Bikini Bottom </a:t>
            </a:r>
            <a:r>
              <a:rPr lang="en-US" dirty="0" smtClean="0">
                <a:latin typeface="Calibri" charset="0"/>
                <a:cs typeface="Calibri" charset="0"/>
              </a:rPr>
              <a:t>Genetics</a:t>
            </a:r>
            <a:endParaRPr lang="en-US" b="1" dirty="0">
              <a:latin typeface="Calibri" charset="0"/>
            </a:endParaRP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2492009"/>
          </a:xfrm>
        </p:spPr>
        <p:txBody>
          <a:bodyPr>
            <a:normAutofit/>
          </a:bodyPr>
          <a:lstStyle/>
          <a:p>
            <a:r>
              <a:rPr lang="en-US" b="1" dirty="0">
                <a:latin typeface="Calibri" charset="0"/>
                <a:cs typeface="Calibri" charset="0"/>
              </a:rPr>
              <a:t>Find it: </a:t>
            </a:r>
            <a:r>
              <a:rPr lang="en-US" dirty="0" err="1" smtClean="0">
                <a:latin typeface="Calibri" charset="0"/>
                <a:cs typeface="Calibri" charset="0"/>
              </a:rPr>
              <a:t>wikispaces</a:t>
            </a:r>
            <a:r>
              <a:rPr lang="en-US" dirty="0" smtClean="0">
                <a:latin typeface="Calibri" charset="0"/>
                <a:cs typeface="Calibri" charset="0"/>
              </a:rPr>
              <a:t> page</a:t>
            </a:r>
            <a:endParaRPr lang="en-US" b="1" dirty="0">
              <a:latin typeface="Calibri" charset="0"/>
              <a:cs typeface="Calibri" charset="0"/>
            </a:endParaRPr>
          </a:p>
          <a:p>
            <a:r>
              <a:rPr lang="en-US" b="1" dirty="0">
                <a:latin typeface="Calibri" charset="0"/>
                <a:cs typeface="Calibri" charset="0"/>
              </a:rPr>
              <a:t>Open it: </a:t>
            </a:r>
            <a:r>
              <a:rPr lang="en-US" dirty="0">
                <a:latin typeface="Calibri" charset="0"/>
                <a:cs typeface="Calibri" charset="0"/>
              </a:rPr>
              <a:t>In </a:t>
            </a:r>
            <a:r>
              <a:rPr lang="en-US" dirty="0" smtClean="0">
                <a:latin typeface="Calibri" charset="0"/>
                <a:cs typeface="Calibri" charset="0"/>
              </a:rPr>
              <a:t>Notability</a:t>
            </a:r>
            <a:endParaRPr lang="en-US" dirty="0">
              <a:latin typeface="Calibri" charset="0"/>
              <a:cs typeface="Calibri" charset="0"/>
            </a:endParaRPr>
          </a:p>
          <a:p>
            <a:r>
              <a:rPr lang="en-US" b="1" dirty="0">
                <a:latin typeface="Calibri" charset="0"/>
                <a:cs typeface="Calibri" charset="0"/>
              </a:rPr>
              <a:t>Title it: </a:t>
            </a:r>
            <a:r>
              <a:rPr lang="en-US" b="1" dirty="0">
                <a:solidFill>
                  <a:srgbClr val="FF0000"/>
                </a:solidFill>
                <a:latin typeface="Calibri" charset="0"/>
                <a:cs typeface="Calibri" charset="0"/>
              </a:rPr>
              <a:t>H#, Last, First, </a:t>
            </a:r>
            <a:r>
              <a:rPr lang="en-US" b="1" dirty="0" smtClean="0">
                <a:solidFill>
                  <a:srgbClr val="FF0000"/>
                </a:solidFill>
                <a:latin typeface="Calibri" charset="0"/>
                <a:cs typeface="Calibri" charset="0"/>
              </a:rPr>
              <a:t>Bikini Bottom </a:t>
            </a:r>
            <a:r>
              <a:rPr lang="en-US" b="1" dirty="0" smtClean="0">
                <a:solidFill>
                  <a:srgbClr val="FF0000"/>
                </a:solidFill>
                <a:latin typeface="Calibri" charset="0"/>
                <a:cs typeface="Calibri" charset="0"/>
              </a:rPr>
              <a:t>Genetics</a:t>
            </a:r>
            <a:endParaRPr lang="en-US" b="1" dirty="0">
              <a:solidFill>
                <a:srgbClr val="FF0000"/>
              </a:solidFill>
              <a:latin typeface="Calibri" charset="0"/>
              <a:cs typeface="Calibri" charset="0"/>
            </a:endParaRPr>
          </a:p>
        </p:txBody>
      </p:sp>
      <p:sp>
        <p:nvSpPr>
          <p:cNvPr id="4" name="Curved Left Arrow 3"/>
          <p:cNvSpPr/>
          <p:nvPr/>
        </p:nvSpPr>
        <p:spPr>
          <a:xfrm>
            <a:off x="7874000" y="2021206"/>
            <a:ext cx="1066800" cy="4191000"/>
          </a:xfrm>
          <a:prstGeom prst="curvedLeftArrow">
            <a:avLst>
              <a:gd name="adj1" fmla="val 25000"/>
              <a:gd name="adj2" fmla="val 50000"/>
              <a:gd name="adj3" fmla="val 2618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  <a:latin typeface="Corbel"/>
            </a:endParaRPr>
          </a:p>
        </p:txBody>
      </p:sp>
      <p:pic>
        <p:nvPicPr>
          <p:cNvPr id="3" name="Picture 2" descr="Screen Shot 2014-01-21 at 8.41.3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4013947"/>
            <a:ext cx="6172200" cy="284405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09796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2057400" cy="175260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Punnett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Practice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Template </a:t>
            </a: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126751136"/>
              </p:ext>
            </p:extLst>
          </p:nvPr>
        </p:nvGraphicFramePr>
        <p:xfrm>
          <a:off x="990600" y="2895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9200" y="2133600"/>
            <a:ext cx="2514600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  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___       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 ___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495800" y="2743200"/>
            <a:ext cx="4419600" cy="1409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sz="2400" b="1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  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= </a:t>
            </a:r>
            <a:r>
              <a:rPr lang="en-US" sz="2400" dirty="0" smtClean="0">
                <a:solidFill>
                  <a:prstClr val="black"/>
                </a:solidFill>
              </a:rPr>
              <a:t>____ </a:t>
            </a:r>
            <a:r>
              <a:rPr lang="en-US" sz="2400" dirty="0">
                <a:solidFill>
                  <a:prstClr val="black"/>
                </a:solidFill>
              </a:rPr>
              <a:t>out of 4 </a:t>
            </a:r>
            <a:r>
              <a:rPr lang="en-US" sz="2400" dirty="0" smtClean="0">
                <a:solidFill>
                  <a:prstClr val="black"/>
                </a:solidFill>
              </a:rPr>
              <a:t>( _____%</a:t>
            </a:r>
            <a:r>
              <a:rPr lang="en-US" sz="2400" dirty="0">
                <a:solidFill>
                  <a:prstClr val="black"/>
                </a:solidFill>
              </a:rPr>
              <a:t>)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>
              <a:lnSpc>
                <a:spcPct val="120000"/>
              </a:lnSpc>
            </a:pPr>
            <a:r>
              <a:rPr lang="en-US" sz="2400" b="1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= </a:t>
            </a:r>
            <a:r>
              <a:rPr lang="en-US" sz="2400" dirty="0">
                <a:solidFill>
                  <a:prstClr val="black"/>
                </a:solidFill>
              </a:rPr>
              <a:t>____ out of 4 ( _____%) 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</a:t>
            </a:r>
          </a:p>
          <a:p>
            <a:pPr eaLnBrk="1" hangingPunct="1">
              <a:lnSpc>
                <a:spcPct val="120000"/>
              </a:lnSpc>
            </a:pPr>
            <a:r>
              <a:rPr lang="en-US" sz="2400" b="1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= </a:t>
            </a:r>
            <a:r>
              <a:rPr lang="en-US" sz="2400" dirty="0" smtClean="0">
                <a:solidFill>
                  <a:prstClr val="black"/>
                </a:solidFill>
              </a:rPr>
              <a:t>____ </a:t>
            </a:r>
            <a:r>
              <a:rPr lang="en-US" sz="2400" dirty="0">
                <a:solidFill>
                  <a:prstClr val="black"/>
                </a:solidFill>
              </a:rPr>
              <a:t>out of 4 ( _____%)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4191000" y="4572000"/>
            <a:ext cx="48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Phenotype 	            Chance (%)</a:t>
            </a:r>
            <a:endParaRPr lang="en-US" sz="2400" b="1" u="sng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2895600" y="5410200"/>
            <a:ext cx="6019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Dominant Trait  = </a:t>
            </a:r>
            <a:r>
              <a:rPr lang="en-US" sz="2400" dirty="0">
                <a:solidFill>
                  <a:prstClr val="black"/>
                </a:solidFill>
              </a:rPr>
              <a:t>____ out of 4 ( _____%) </a:t>
            </a:r>
            <a:endParaRPr lang="en-US" sz="2400" b="1" dirty="0" smtClean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/>
            <a:endParaRPr lang="en-US" sz="12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Recessive Trait = </a:t>
            </a:r>
            <a:r>
              <a:rPr lang="en-US" sz="2400" dirty="0">
                <a:solidFill>
                  <a:prstClr val="black"/>
                </a:solidFill>
              </a:rPr>
              <a:t>____ out of 4 ( _____%)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4419600" y="1981200"/>
            <a:ext cx="441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Genotype             Chance (%)</a:t>
            </a:r>
            <a:endParaRPr lang="en-US" sz="2400" b="1" u="sng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914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___ </a:t>
            </a:r>
          </a:p>
          <a:p>
            <a:pPr>
              <a:defRPr/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___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4419600" y="4572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Parent 1 Genotype: </a:t>
            </a:r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          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4419600" y="10668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Parent </a:t>
            </a:r>
            <a:r>
              <a:rPr lang="en-US" sz="2400" b="1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2 Genotype: </a:t>
            </a:r>
            <a:r>
              <a:rPr lang="en-US" sz="2400" b="1" u="sng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          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798414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2514600" cy="129540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Punnett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Practice</a:t>
            </a:r>
            <a:r>
              <a:rPr lang="en-US" sz="3600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#1</a:t>
            </a: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279082413"/>
              </p:ext>
            </p:extLst>
          </p:nvPr>
        </p:nvGraphicFramePr>
        <p:xfrm>
          <a:off x="990600" y="2895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9200" y="2133600"/>
            <a:ext cx="2514600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  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___       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 ___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495800" y="2743200"/>
            <a:ext cx="4419600" cy="1409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sz="2400" b="1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  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= </a:t>
            </a:r>
            <a:r>
              <a:rPr lang="en-US" sz="2400" dirty="0" smtClean="0">
                <a:solidFill>
                  <a:prstClr val="black"/>
                </a:solidFill>
              </a:rPr>
              <a:t>____ </a:t>
            </a:r>
            <a:r>
              <a:rPr lang="en-US" sz="2400" dirty="0">
                <a:solidFill>
                  <a:prstClr val="black"/>
                </a:solidFill>
              </a:rPr>
              <a:t>out of 4 </a:t>
            </a:r>
            <a:r>
              <a:rPr lang="en-US" sz="2400" dirty="0" smtClean="0">
                <a:solidFill>
                  <a:prstClr val="black"/>
                </a:solidFill>
              </a:rPr>
              <a:t>( _____%</a:t>
            </a:r>
            <a:r>
              <a:rPr lang="en-US" sz="2400" dirty="0">
                <a:solidFill>
                  <a:prstClr val="black"/>
                </a:solidFill>
              </a:rPr>
              <a:t>)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>
              <a:lnSpc>
                <a:spcPct val="120000"/>
              </a:lnSpc>
            </a:pPr>
            <a:r>
              <a:rPr lang="en-US" sz="2400" b="1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= </a:t>
            </a:r>
            <a:r>
              <a:rPr lang="en-US" sz="2400" dirty="0">
                <a:solidFill>
                  <a:prstClr val="black"/>
                </a:solidFill>
              </a:rPr>
              <a:t>____ out of 4 ( _____%) 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</a:t>
            </a:r>
          </a:p>
          <a:p>
            <a:pPr eaLnBrk="1" hangingPunct="1">
              <a:lnSpc>
                <a:spcPct val="120000"/>
              </a:lnSpc>
            </a:pPr>
            <a:r>
              <a:rPr lang="en-US" sz="2400" b="1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= </a:t>
            </a:r>
            <a:r>
              <a:rPr lang="en-US" sz="2400" dirty="0" smtClean="0">
                <a:solidFill>
                  <a:prstClr val="black"/>
                </a:solidFill>
              </a:rPr>
              <a:t>____ </a:t>
            </a:r>
            <a:r>
              <a:rPr lang="en-US" sz="2400" dirty="0">
                <a:solidFill>
                  <a:prstClr val="black"/>
                </a:solidFill>
              </a:rPr>
              <a:t>out of 4 ( _____%)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4191000" y="4572000"/>
            <a:ext cx="48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Phenotype 	            Chance (%)</a:t>
            </a:r>
            <a:endParaRPr lang="en-US" sz="2400" b="1" u="sng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2895600" y="5410200"/>
            <a:ext cx="6019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Dominant Trait  = </a:t>
            </a:r>
            <a:r>
              <a:rPr lang="en-US" sz="2400" dirty="0">
                <a:solidFill>
                  <a:prstClr val="black"/>
                </a:solidFill>
              </a:rPr>
              <a:t>____ out of 4 ( _____%) </a:t>
            </a:r>
            <a:endParaRPr lang="en-US" sz="2400" b="1" dirty="0" smtClean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/>
            <a:endParaRPr lang="en-US" sz="12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Recessive Trait = </a:t>
            </a:r>
            <a:r>
              <a:rPr lang="en-US" sz="2400" dirty="0">
                <a:solidFill>
                  <a:prstClr val="black"/>
                </a:solidFill>
              </a:rPr>
              <a:t>____ out of 4 ( _____%)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4419600" y="1981200"/>
            <a:ext cx="441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Genotype             Chance (%)</a:t>
            </a:r>
            <a:endParaRPr lang="en-US" sz="2400" b="1" u="sng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914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___ </a:t>
            </a:r>
          </a:p>
          <a:p>
            <a:pPr>
              <a:defRPr/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___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4419600" y="4572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Parent 1 Genotype: </a:t>
            </a:r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 </a:t>
            </a:r>
            <a:r>
              <a:rPr lang="en-US" sz="2400" b="1" u="sng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    </a:t>
            </a:r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4419600" y="10668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Parent </a:t>
            </a:r>
            <a:r>
              <a:rPr lang="en-US" sz="2400" b="1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2 Genotype: </a:t>
            </a:r>
            <a:r>
              <a:rPr lang="en-US" sz="2400" b="1" u="sng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  </a:t>
            </a:r>
            <a:r>
              <a:rPr lang="en-US" sz="2400" b="1" u="sng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</a:t>
            </a:r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 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24623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2514600" cy="129540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Punnett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Practice</a:t>
            </a:r>
            <a:r>
              <a:rPr lang="en-US" sz="3600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#2</a:t>
            </a: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55497772"/>
              </p:ext>
            </p:extLst>
          </p:nvPr>
        </p:nvGraphicFramePr>
        <p:xfrm>
          <a:off x="990600" y="2895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9200" y="2133600"/>
            <a:ext cx="2514600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  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___       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 ___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495800" y="2743200"/>
            <a:ext cx="4419600" cy="1409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sz="2400" b="1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  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= </a:t>
            </a:r>
            <a:r>
              <a:rPr lang="en-US" sz="2400" dirty="0" smtClean="0">
                <a:solidFill>
                  <a:prstClr val="black"/>
                </a:solidFill>
              </a:rPr>
              <a:t>____ </a:t>
            </a:r>
            <a:r>
              <a:rPr lang="en-US" sz="2400" dirty="0">
                <a:solidFill>
                  <a:prstClr val="black"/>
                </a:solidFill>
              </a:rPr>
              <a:t>out of 4 </a:t>
            </a:r>
            <a:r>
              <a:rPr lang="en-US" sz="2400" dirty="0" smtClean="0">
                <a:solidFill>
                  <a:prstClr val="black"/>
                </a:solidFill>
              </a:rPr>
              <a:t>( _____%</a:t>
            </a:r>
            <a:r>
              <a:rPr lang="en-US" sz="2400" dirty="0">
                <a:solidFill>
                  <a:prstClr val="black"/>
                </a:solidFill>
              </a:rPr>
              <a:t>)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>
              <a:lnSpc>
                <a:spcPct val="120000"/>
              </a:lnSpc>
            </a:pPr>
            <a:r>
              <a:rPr lang="en-US" sz="2400" b="1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= </a:t>
            </a:r>
            <a:r>
              <a:rPr lang="en-US" sz="2400" dirty="0">
                <a:solidFill>
                  <a:prstClr val="black"/>
                </a:solidFill>
              </a:rPr>
              <a:t>____ out of 4 ( _____%) 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</a:t>
            </a:r>
          </a:p>
          <a:p>
            <a:pPr eaLnBrk="1" hangingPunct="1">
              <a:lnSpc>
                <a:spcPct val="120000"/>
              </a:lnSpc>
            </a:pPr>
            <a:r>
              <a:rPr lang="en-US" sz="2400" b="1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= </a:t>
            </a:r>
            <a:r>
              <a:rPr lang="en-US" sz="2400" dirty="0" smtClean="0">
                <a:solidFill>
                  <a:prstClr val="black"/>
                </a:solidFill>
              </a:rPr>
              <a:t>____ </a:t>
            </a:r>
            <a:r>
              <a:rPr lang="en-US" sz="2400" dirty="0">
                <a:solidFill>
                  <a:prstClr val="black"/>
                </a:solidFill>
              </a:rPr>
              <a:t>out of 4 ( _____%)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4191000" y="4572000"/>
            <a:ext cx="48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Phenotype 	            Chance (%)</a:t>
            </a:r>
            <a:endParaRPr lang="en-US" sz="2400" b="1" u="sng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2895600" y="5410200"/>
            <a:ext cx="6019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Dominant Trait  = </a:t>
            </a:r>
            <a:r>
              <a:rPr lang="en-US" sz="2400" dirty="0">
                <a:solidFill>
                  <a:prstClr val="black"/>
                </a:solidFill>
              </a:rPr>
              <a:t>____ out of 4 ( _____%) </a:t>
            </a:r>
            <a:endParaRPr lang="en-US" sz="2400" b="1" dirty="0" smtClean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/>
            <a:endParaRPr lang="en-US" sz="12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Recessive Trait = </a:t>
            </a:r>
            <a:r>
              <a:rPr lang="en-US" sz="2400" dirty="0">
                <a:solidFill>
                  <a:prstClr val="black"/>
                </a:solidFill>
              </a:rPr>
              <a:t>____ out of 4 ( _____%)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4419600" y="1981200"/>
            <a:ext cx="441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Genotype             Chance (%)</a:t>
            </a:r>
            <a:endParaRPr lang="en-US" sz="2400" b="1" u="sng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914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___ </a:t>
            </a:r>
          </a:p>
          <a:p>
            <a:pPr>
              <a:defRPr/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___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4419600" y="4572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Parent 1 Genotype: </a:t>
            </a:r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 </a:t>
            </a:r>
            <a:r>
              <a:rPr lang="en-US" sz="2400" b="1" u="sng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   </a:t>
            </a:r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4419600" y="10668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Parent </a:t>
            </a:r>
            <a:r>
              <a:rPr lang="en-US" sz="2400" b="1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2 Genotype: </a:t>
            </a:r>
            <a:r>
              <a:rPr lang="en-US" sz="2400" b="1" u="sng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  </a:t>
            </a:r>
            <a:r>
              <a:rPr lang="en-US" sz="2400" b="1" u="sng" dirty="0" err="1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</a:t>
            </a:r>
            <a:r>
              <a:rPr lang="en-US" sz="2400" b="1" u="sng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</a:t>
            </a:r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 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169900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2514600" cy="129540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Punnett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Practice</a:t>
            </a:r>
            <a:r>
              <a:rPr lang="en-US" sz="3600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#3</a:t>
            </a: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47698499"/>
              </p:ext>
            </p:extLst>
          </p:nvPr>
        </p:nvGraphicFramePr>
        <p:xfrm>
          <a:off x="990600" y="2895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9200" y="2133600"/>
            <a:ext cx="2514600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  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___       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 ___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495800" y="2743200"/>
            <a:ext cx="4419600" cy="1409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sz="2400" b="1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  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= </a:t>
            </a:r>
            <a:r>
              <a:rPr lang="en-US" sz="2400" dirty="0" smtClean="0">
                <a:solidFill>
                  <a:prstClr val="black"/>
                </a:solidFill>
              </a:rPr>
              <a:t>____ </a:t>
            </a:r>
            <a:r>
              <a:rPr lang="en-US" sz="2400" dirty="0">
                <a:solidFill>
                  <a:prstClr val="black"/>
                </a:solidFill>
              </a:rPr>
              <a:t>out of 4 </a:t>
            </a:r>
            <a:r>
              <a:rPr lang="en-US" sz="2400" dirty="0" smtClean="0">
                <a:solidFill>
                  <a:prstClr val="black"/>
                </a:solidFill>
              </a:rPr>
              <a:t>( _____%</a:t>
            </a:r>
            <a:r>
              <a:rPr lang="en-US" sz="2400" dirty="0">
                <a:solidFill>
                  <a:prstClr val="black"/>
                </a:solidFill>
              </a:rPr>
              <a:t>)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>
              <a:lnSpc>
                <a:spcPct val="120000"/>
              </a:lnSpc>
            </a:pPr>
            <a:r>
              <a:rPr lang="en-US" sz="2400" b="1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= </a:t>
            </a:r>
            <a:r>
              <a:rPr lang="en-US" sz="2400" dirty="0">
                <a:solidFill>
                  <a:prstClr val="black"/>
                </a:solidFill>
              </a:rPr>
              <a:t>____ out of 4 ( _____%) 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</a:t>
            </a:r>
          </a:p>
          <a:p>
            <a:pPr eaLnBrk="1" hangingPunct="1">
              <a:lnSpc>
                <a:spcPct val="120000"/>
              </a:lnSpc>
            </a:pPr>
            <a:r>
              <a:rPr lang="en-US" sz="2400" b="1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= </a:t>
            </a:r>
            <a:r>
              <a:rPr lang="en-US" sz="2400" dirty="0" smtClean="0">
                <a:solidFill>
                  <a:prstClr val="black"/>
                </a:solidFill>
              </a:rPr>
              <a:t>____ </a:t>
            </a:r>
            <a:r>
              <a:rPr lang="en-US" sz="2400" dirty="0">
                <a:solidFill>
                  <a:prstClr val="black"/>
                </a:solidFill>
              </a:rPr>
              <a:t>out of 4 ( _____%)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4191000" y="4572000"/>
            <a:ext cx="48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Phenotype 	            Chance (%)</a:t>
            </a:r>
            <a:endParaRPr lang="en-US" sz="2400" b="1" u="sng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2895600" y="5410200"/>
            <a:ext cx="6019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Dominant Trait  = </a:t>
            </a:r>
            <a:r>
              <a:rPr lang="en-US" sz="2400" dirty="0">
                <a:solidFill>
                  <a:prstClr val="black"/>
                </a:solidFill>
              </a:rPr>
              <a:t>____ out of 4 ( _____%) </a:t>
            </a:r>
            <a:endParaRPr lang="en-US" sz="2400" b="1" dirty="0" smtClean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/>
            <a:endParaRPr lang="en-US" sz="12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Recessive Trait = </a:t>
            </a:r>
            <a:r>
              <a:rPr lang="en-US" sz="2400" dirty="0">
                <a:solidFill>
                  <a:prstClr val="black"/>
                </a:solidFill>
              </a:rPr>
              <a:t>____ out of 4 ( _____%)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4419600" y="1981200"/>
            <a:ext cx="441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Genotype             Chance (%)</a:t>
            </a:r>
            <a:endParaRPr lang="en-US" sz="2400" b="1" u="sng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914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___ </a:t>
            </a:r>
          </a:p>
          <a:p>
            <a:pPr>
              <a:defRPr/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___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4419600" y="4572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Parent 1 Genotype: </a:t>
            </a:r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 </a:t>
            </a:r>
            <a:r>
              <a:rPr lang="en-US" sz="2400" b="1" u="sng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</a:t>
            </a:r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 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4419600" y="10668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Parent </a:t>
            </a:r>
            <a:r>
              <a:rPr lang="en-US" sz="2400" b="1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2 Genotype: </a:t>
            </a:r>
            <a:r>
              <a:rPr lang="en-US" sz="2400" b="1" u="sng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  </a:t>
            </a:r>
            <a:r>
              <a:rPr lang="en-US" sz="2400" b="1" u="sng" dirty="0" err="1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</a:t>
            </a:r>
            <a:r>
              <a:rPr lang="en-US" sz="2400" b="1" u="sng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</a:t>
            </a:r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 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50872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2514600" cy="129540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Punnett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Practice</a:t>
            </a:r>
            <a:r>
              <a:rPr lang="en-US" sz="3600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#4</a:t>
            </a: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39187768"/>
              </p:ext>
            </p:extLst>
          </p:nvPr>
        </p:nvGraphicFramePr>
        <p:xfrm>
          <a:off x="990600" y="2895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9200" y="2133600"/>
            <a:ext cx="2514600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  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___       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 ___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495800" y="2743200"/>
            <a:ext cx="4419600" cy="1409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sz="2400" b="1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  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= </a:t>
            </a:r>
            <a:r>
              <a:rPr lang="en-US" sz="2400" dirty="0" smtClean="0">
                <a:solidFill>
                  <a:prstClr val="black"/>
                </a:solidFill>
              </a:rPr>
              <a:t>____ </a:t>
            </a:r>
            <a:r>
              <a:rPr lang="en-US" sz="2400" dirty="0">
                <a:solidFill>
                  <a:prstClr val="black"/>
                </a:solidFill>
              </a:rPr>
              <a:t>out of 4 </a:t>
            </a:r>
            <a:r>
              <a:rPr lang="en-US" sz="2400" dirty="0" smtClean="0">
                <a:solidFill>
                  <a:prstClr val="black"/>
                </a:solidFill>
              </a:rPr>
              <a:t>( _____%</a:t>
            </a:r>
            <a:r>
              <a:rPr lang="en-US" sz="2400" dirty="0">
                <a:solidFill>
                  <a:prstClr val="black"/>
                </a:solidFill>
              </a:rPr>
              <a:t>)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>
              <a:lnSpc>
                <a:spcPct val="120000"/>
              </a:lnSpc>
            </a:pPr>
            <a:r>
              <a:rPr lang="en-US" sz="2400" b="1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= </a:t>
            </a:r>
            <a:r>
              <a:rPr lang="en-US" sz="2400" dirty="0">
                <a:solidFill>
                  <a:prstClr val="black"/>
                </a:solidFill>
              </a:rPr>
              <a:t>____ out of 4 ( _____%) 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</a:t>
            </a:r>
          </a:p>
          <a:p>
            <a:pPr eaLnBrk="1" hangingPunct="1">
              <a:lnSpc>
                <a:spcPct val="120000"/>
              </a:lnSpc>
            </a:pPr>
            <a:r>
              <a:rPr lang="en-US" sz="2400" b="1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= </a:t>
            </a:r>
            <a:r>
              <a:rPr lang="en-US" sz="2400" dirty="0" smtClean="0">
                <a:solidFill>
                  <a:prstClr val="black"/>
                </a:solidFill>
              </a:rPr>
              <a:t>____ </a:t>
            </a:r>
            <a:r>
              <a:rPr lang="en-US" sz="2400" dirty="0">
                <a:solidFill>
                  <a:prstClr val="black"/>
                </a:solidFill>
              </a:rPr>
              <a:t>out of 4 ( _____%)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4191000" y="4572000"/>
            <a:ext cx="48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Phenotype 	            Chance (%)</a:t>
            </a:r>
            <a:endParaRPr lang="en-US" sz="2400" b="1" u="sng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2895600" y="5410200"/>
            <a:ext cx="6019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Dominant Trait  = </a:t>
            </a:r>
            <a:r>
              <a:rPr lang="en-US" sz="2400" dirty="0">
                <a:solidFill>
                  <a:prstClr val="black"/>
                </a:solidFill>
              </a:rPr>
              <a:t>____ out of 4 ( _____%) </a:t>
            </a:r>
            <a:endParaRPr lang="en-US" sz="2400" b="1" dirty="0" smtClean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/>
            <a:endParaRPr lang="en-US" sz="12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Recessive Trait = </a:t>
            </a:r>
            <a:r>
              <a:rPr lang="en-US" sz="2400" dirty="0">
                <a:solidFill>
                  <a:prstClr val="black"/>
                </a:solidFill>
              </a:rPr>
              <a:t>____ out of 4 ( _____%)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4419600" y="1981200"/>
            <a:ext cx="441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Genotype             Chance (%)</a:t>
            </a:r>
            <a:endParaRPr lang="en-US" sz="2400" b="1" u="sng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914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___ </a:t>
            </a:r>
          </a:p>
          <a:p>
            <a:pPr>
              <a:defRPr/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___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4419600" y="4572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Parent 1 Genotype: </a:t>
            </a:r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 </a:t>
            </a:r>
            <a:r>
              <a:rPr lang="en-US" sz="2400" b="1" u="sng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</a:t>
            </a:r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 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4419600" y="10668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Parent </a:t>
            </a:r>
            <a:r>
              <a:rPr lang="en-US" sz="2400" b="1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2 Genotype: </a:t>
            </a:r>
            <a:r>
              <a:rPr lang="en-US" sz="2400" b="1" u="sng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  </a:t>
            </a:r>
            <a:r>
              <a:rPr lang="en-US" sz="2400" b="1" u="sng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</a:t>
            </a:r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 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892153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2514600" cy="129540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Punnett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Practice</a:t>
            </a:r>
            <a:r>
              <a:rPr lang="en-US" sz="3600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#5</a:t>
            </a: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57541182"/>
              </p:ext>
            </p:extLst>
          </p:nvPr>
        </p:nvGraphicFramePr>
        <p:xfrm>
          <a:off x="990600" y="2895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9200" y="2133600"/>
            <a:ext cx="2514600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  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___       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 ___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495800" y="2743200"/>
            <a:ext cx="4419600" cy="1409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sz="2400" b="1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  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= </a:t>
            </a:r>
            <a:r>
              <a:rPr lang="en-US" sz="2400" dirty="0" smtClean="0">
                <a:solidFill>
                  <a:prstClr val="black"/>
                </a:solidFill>
              </a:rPr>
              <a:t>____ </a:t>
            </a:r>
            <a:r>
              <a:rPr lang="en-US" sz="2400" dirty="0">
                <a:solidFill>
                  <a:prstClr val="black"/>
                </a:solidFill>
              </a:rPr>
              <a:t>out of 4 </a:t>
            </a:r>
            <a:r>
              <a:rPr lang="en-US" sz="2400" dirty="0" smtClean="0">
                <a:solidFill>
                  <a:prstClr val="black"/>
                </a:solidFill>
              </a:rPr>
              <a:t>( _____%</a:t>
            </a:r>
            <a:r>
              <a:rPr lang="en-US" sz="2400" dirty="0">
                <a:solidFill>
                  <a:prstClr val="black"/>
                </a:solidFill>
              </a:rPr>
              <a:t>)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>
              <a:lnSpc>
                <a:spcPct val="120000"/>
              </a:lnSpc>
            </a:pPr>
            <a:r>
              <a:rPr lang="en-US" sz="2400" b="1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= </a:t>
            </a:r>
            <a:r>
              <a:rPr lang="en-US" sz="2400" dirty="0">
                <a:solidFill>
                  <a:prstClr val="black"/>
                </a:solidFill>
              </a:rPr>
              <a:t>____ out of 4 ( _____%) 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</a:t>
            </a:r>
          </a:p>
          <a:p>
            <a:pPr eaLnBrk="1" hangingPunct="1">
              <a:lnSpc>
                <a:spcPct val="120000"/>
              </a:lnSpc>
            </a:pPr>
            <a:r>
              <a:rPr lang="en-US" sz="2400" b="1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= </a:t>
            </a:r>
            <a:r>
              <a:rPr lang="en-US" sz="2400" dirty="0" smtClean="0">
                <a:solidFill>
                  <a:prstClr val="black"/>
                </a:solidFill>
              </a:rPr>
              <a:t>____ </a:t>
            </a:r>
            <a:r>
              <a:rPr lang="en-US" sz="2400" dirty="0">
                <a:solidFill>
                  <a:prstClr val="black"/>
                </a:solidFill>
              </a:rPr>
              <a:t>out of 4 ( _____%)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4191000" y="4572000"/>
            <a:ext cx="48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Phenotype 	            Chance (%)</a:t>
            </a:r>
            <a:endParaRPr lang="en-US" sz="2400" b="1" u="sng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2895600" y="5410200"/>
            <a:ext cx="6019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Dominant Trait  = </a:t>
            </a:r>
            <a:r>
              <a:rPr lang="en-US" sz="2400" dirty="0">
                <a:solidFill>
                  <a:prstClr val="black"/>
                </a:solidFill>
              </a:rPr>
              <a:t>____ out of 4 ( _____%) </a:t>
            </a:r>
            <a:endParaRPr lang="en-US" sz="2400" b="1" dirty="0" smtClean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/>
            <a:endParaRPr lang="en-US" sz="12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Recessive Trait = </a:t>
            </a:r>
            <a:r>
              <a:rPr lang="en-US" sz="2400" dirty="0">
                <a:solidFill>
                  <a:prstClr val="black"/>
                </a:solidFill>
              </a:rPr>
              <a:t>____ out of 4 ( _____%)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4419600" y="1981200"/>
            <a:ext cx="441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Genotype             Chance (%)</a:t>
            </a:r>
            <a:endParaRPr lang="en-US" sz="2400" b="1" u="sng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914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___ </a:t>
            </a:r>
          </a:p>
          <a:p>
            <a:pPr>
              <a:defRPr/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___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4419600" y="4572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Parent 1 Genotype: </a:t>
            </a:r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 AA     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4419600" y="10668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Parent </a:t>
            </a:r>
            <a:r>
              <a:rPr lang="en-US" sz="2400" b="1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2 Genotype: </a:t>
            </a:r>
            <a:r>
              <a:rPr lang="en-US" sz="2400" b="1" u="sng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  </a:t>
            </a:r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     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259176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Aharoni" pitchFamily="2" charset="-79"/>
                <a:cs typeface="Aharoni" pitchFamily="2" charset="-79"/>
              </a:rPr>
              <a:t>Punnett Squares</a:t>
            </a:r>
            <a:endParaRPr lang="en-US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Screen Shot 2014-01-21 at 8.46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905000"/>
            <a:ext cx="6477000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978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2514600" cy="129540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Punnett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Practice</a:t>
            </a:r>
            <a:r>
              <a:rPr lang="en-US" sz="3600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#6</a:t>
            </a: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36363312"/>
              </p:ext>
            </p:extLst>
          </p:nvPr>
        </p:nvGraphicFramePr>
        <p:xfrm>
          <a:off x="990600" y="2895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9200" y="2133600"/>
            <a:ext cx="2514600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  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___       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 ___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495800" y="2743200"/>
            <a:ext cx="4419600" cy="1409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sz="2400" b="1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  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= </a:t>
            </a:r>
            <a:r>
              <a:rPr lang="en-US" sz="2400" dirty="0" smtClean="0">
                <a:solidFill>
                  <a:prstClr val="black"/>
                </a:solidFill>
              </a:rPr>
              <a:t>____ </a:t>
            </a:r>
            <a:r>
              <a:rPr lang="en-US" sz="2400" dirty="0">
                <a:solidFill>
                  <a:prstClr val="black"/>
                </a:solidFill>
              </a:rPr>
              <a:t>out of 4 </a:t>
            </a:r>
            <a:r>
              <a:rPr lang="en-US" sz="2400" dirty="0" smtClean="0">
                <a:solidFill>
                  <a:prstClr val="black"/>
                </a:solidFill>
              </a:rPr>
              <a:t>( _____%</a:t>
            </a:r>
            <a:r>
              <a:rPr lang="en-US" sz="2400" dirty="0">
                <a:solidFill>
                  <a:prstClr val="black"/>
                </a:solidFill>
              </a:rPr>
              <a:t>)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>
              <a:lnSpc>
                <a:spcPct val="120000"/>
              </a:lnSpc>
            </a:pPr>
            <a:r>
              <a:rPr lang="en-US" sz="2400" b="1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= </a:t>
            </a:r>
            <a:r>
              <a:rPr lang="en-US" sz="2400" dirty="0">
                <a:solidFill>
                  <a:prstClr val="black"/>
                </a:solidFill>
              </a:rPr>
              <a:t>____ out of 4 ( _____%) 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</a:t>
            </a:r>
          </a:p>
          <a:p>
            <a:pPr eaLnBrk="1" hangingPunct="1">
              <a:lnSpc>
                <a:spcPct val="120000"/>
              </a:lnSpc>
            </a:pPr>
            <a:r>
              <a:rPr lang="en-US" sz="2400" b="1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</a:t>
            </a:r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= </a:t>
            </a:r>
            <a:r>
              <a:rPr lang="en-US" sz="2400" dirty="0" smtClean="0">
                <a:solidFill>
                  <a:prstClr val="black"/>
                </a:solidFill>
              </a:rPr>
              <a:t>____ </a:t>
            </a:r>
            <a:r>
              <a:rPr lang="en-US" sz="2400" dirty="0">
                <a:solidFill>
                  <a:prstClr val="black"/>
                </a:solidFill>
              </a:rPr>
              <a:t>out of 4 ( _____%)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4191000" y="4572000"/>
            <a:ext cx="48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Phenotype 	            Chance (%)</a:t>
            </a:r>
            <a:endParaRPr lang="en-US" sz="2400" b="1" u="sng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2895600" y="5410200"/>
            <a:ext cx="6019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Dominant Trait  = </a:t>
            </a:r>
            <a:r>
              <a:rPr lang="en-US" sz="2400" dirty="0">
                <a:solidFill>
                  <a:prstClr val="black"/>
                </a:solidFill>
              </a:rPr>
              <a:t>____ out of 4 ( _____%) </a:t>
            </a:r>
            <a:endParaRPr lang="en-US" sz="2400" b="1" dirty="0" smtClean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/>
            <a:endParaRPr lang="en-US" sz="12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Recessive Trait = </a:t>
            </a:r>
            <a:r>
              <a:rPr lang="en-US" sz="2400" dirty="0">
                <a:solidFill>
                  <a:prstClr val="black"/>
                </a:solidFill>
              </a:rPr>
              <a:t>____ out of 4 ( _____%)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4419600" y="1981200"/>
            <a:ext cx="441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Offspring</a:t>
            </a:r>
          </a:p>
          <a:p>
            <a:pPr eaLnBrk="1" hangingPunct="1"/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Genotype             Chance (%)</a:t>
            </a:r>
            <a:endParaRPr lang="en-US" sz="2400" b="1" u="sng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914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___ </a:t>
            </a:r>
          </a:p>
          <a:p>
            <a:pPr>
              <a:defRPr/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___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4419600" y="4572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Parent 1 Genotype: </a:t>
            </a:r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 </a:t>
            </a:r>
            <a:r>
              <a:rPr lang="en-US" sz="2400" b="1" u="sng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</a:t>
            </a:r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 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4419600" y="1066800"/>
            <a:ext cx="4419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Parent </a:t>
            </a:r>
            <a:r>
              <a:rPr lang="en-US" sz="2400" b="1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2 Genotype: </a:t>
            </a:r>
            <a:r>
              <a:rPr lang="en-US" sz="2400" b="1" u="sng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  </a:t>
            </a:r>
            <a:r>
              <a:rPr lang="en-US" sz="2400" b="1" u="sng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aa</a:t>
            </a:r>
            <a:r>
              <a:rPr lang="en-US" sz="2400" b="1" u="sng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     </a:t>
            </a:r>
            <a:endParaRPr lang="en-US" sz="24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87863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Learning Target: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924800" cy="4343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Century Gothic" charset="0"/>
              <a:buNone/>
            </a:pPr>
            <a:endParaRPr lang="en-US" dirty="0">
              <a:cs typeface="Segoe UI" charset="0"/>
            </a:endParaRPr>
          </a:p>
          <a:p>
            <a:pPr>
              <a:lnSpc>
                <a:spcPct val="90000"/>
              </a:lnSpc>
              <a:buFont typeface="Century Gothic" charset="0"/>
              <a:buNone/>
            </a:pPr>
            <a:r>
              <a:rPr lang="en-US" dirty="0" smtClean="0">
                <a:cs typeface="Segoe UI" charset="0"/>
              </a:rPr>
              <a:t>	</a:t>
            </a:r>
          </a:p>
          <a:p>
            <a:pPr>
              <a:lnSpc>
                <a:spcPct val="90000"/>
              </a:lnSpc>
              <a:buFont typeface="Century Gothic" charset="0"/>
              <a:buNone/>
            </a:pPr>
            <a:r>
              <a:rPr lang="en-US" dirty="0">
                <a:cs typeface="Segoe UI" charset="0"/>
              </a:rPr>
              <a:t>	</a:t>
            </a:r>
            <a:r>
              <a:rPr lang="en-US" sz="4000" dirty="0" smtClean="0">
                <a:cs typeface="Segoe UI" charset="0"/>
              </a:rPr>
              <a:t>I </a:t>
            </a:r>
            <a:r>
              <a:rPr lang="en-US" sz="4000" dirty="0">
                <a:cs typeface="Segoe UI" charset="0"/>
              </a:rPr>
              <a:t>can </a:t>
            </a:r>
            <a:r>
              <a:rPr lang="en-US" sz="4000" u="sng" dirty="0">
                <a:cs typeface="Segoe UI" charset="0"/>
              </a:rPr>
              <a:t>construct</a:t>
            </a:r>
            <a:r>
              <a:rPr lang="en-US" sz="4000" dirty="0">
                <a:cs typeface="Segoe UI" charset="0"/>
              </a:rPr>
              <a:t> a Punnett square and use it </a:t>
            </a:r>
            <a:r>
              <a:rPr lang="en-US" sz="4000" dirty="0" smtClean="0">
                <a:cs typeface="Segoe UI" charset="0"/>
              </a:rPr>
              <a:t>to </a:t>
            </a:r>
            <a:r>
              <a:rPr lang="en-US" sz="4000" u="sng" dirty="0" smtClean="0">
                <a:cs typeface="Segoe UI" charset="0"/>
              </a:rPr>
              <a:t>predict</a:t>
            </a:r>
            <a:r>
              <a:rPr lang="en-US" sz="4000" dirty="0" smtClean="0">
                <a:cs typeface="Segoe UI" charset="0"/>
              </a:rPr>
              <a:t> </a:t>
            </a:r>
            <a:r>
              <a:rPr lang="en-US" sz="4000" dirty="0">
                <a:cs typeface="Segoe UI" charset="0"/>
              </a:rPr>
              <a:t>the possible g</a:t>
            </a:r>
            <a:r>
              <a:rPr lang="en-US" sz="4000" dirty="0" smtClean="0">
                <a:cs typeface="Segoe UI" charset="0"/>
              </a:rPr>
              <a:t>enotypes </a:t>
            </a:r>
            <a:r>
              <a:rPr lang="en-US" sz="4000" dirty="0">
                <a:cs typeface="Segoe UI" charset="0"/>
              </a:rPr>
              <a:t>and </a:t>
            </a:r>
            <a:r>
              <a:rPr lang="en-US" sz="4000" dirty="0" smtClean="0">
                <a:cs typeface="Segoe UI" charset="0"/>
              </a:rPr>
              <a:t>phenotypes </a:t>
            </a:r>
            <a:r>
              <a:rPr lang="en-US" sz="4000" dirty="0">
                <a:cs typeface="Segoe UI" charset="0"/>
              </a:rPr>
              <a:t>of an </a:t>
            </a:r>
            <a:r>
              <a:rPr lang="en-US" sz="4000" dirty="0" smtClean="0">
                <a:cs typeface="Segoe UI" charset="0"/>
              </a:rPr>
              <a:t>organism’s offspring.</a:t>
            </a:r>
            <a:endParaRPr lang="en-US" sz="4000" dirty="0">
              <a:cs typeface="Segoe U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100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Punnett Squares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1676400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b="1" dirty="0" smtClean="0">
                <a:latin typeface="Aharoni" pitchFamily="2" charset="-79"/>
                <a:cs typeface="Aharoni" pitchFamily="2" charset="-79"/>
              </a:rPr>
              <a:t>Drawn with four boxes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Looks kind of like a window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3786510"/>
              </p:ext>
            </p:extLst>
          </p:nvPr>
        </p:nvGraphicFramePr>
        <p:xfrm>
          <a:off x="3810000" y="3200400"/>
          <a:ext cx="4572000" cy="3214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</a:tblGrid>
              <a:tr h="1600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407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6660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Punnett Squares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077200" cy="4876800"/>
          </a:xfrm>
        </p:spPr>
        <p:txBody>
          <a:bodyPr>
            <a:normAutofit/>
          </a:bodyPr>
          <a:lstStyle/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3600" b="1" dirty="0">
                <a:latin typeface="Aharoni" pitchFamily="2" charset="-79"/>
                <a:cs typeface="Aharoni" pitchFamily="2" charset="-79"/>
              </a:rPr>
              <a:t>U</a:t>
            </a:r>
            <a:r>
              <a:rPr lang="en-US" sz="3600" b="1" dirty="0" smtClean="0">
                <a:latin typeface="Aharoni" pitchFamily="2" charset="-79"/>
                <a:cs typeface="Aharoni" pitchFamily="2" charset="-79"/>
              </a:rPr>
              <a:t>sed to predict the </a:t>
            </a:r>
            <a:r>
              <a:rPr lang="en-US" sz="3600" b="1" i="1" u="sng" dirty="0" smtClean="0">
                <a:latin typeface="Aharoni" pitchFamily="2" charset="-79"/>
                <a:cs typeface="Aharoni" pitchFamily="2" charset="-79"/>
              </a:rPr>
              <a:t>possible</a:t>
            </a:r>
            <a:r>
              <a:rPr lang="en-US" sz="3600" b="1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3600" b="1" dirty="0">
                <a:latin typeface="Aharoni" pitchFamily="2" charset="-79"/>
                <a:cs typeface="Aharoni" pitchFamily="2" charset="-79"/>
              </a:rPr>
              <a:t>g</a:t>
            </a:r>
            <a:r>
              <a:rPr lang="en-US" sz="3600" b="1" dirty="0" smtClean="0">
                <a:latin typeface="Aharoni" pitchFamily="2" charset="-79"/>
                <a:cs typeface="Aharoni" pitchFamily="2" charset="-79"/>
              </a:rPr>
              <a:t>enotypes and phenotypes of offspring (babies).</a:t>
            </a:r>
          </a:p>
          <a:p>
            <a:pPr marL="0" indent="0" eaLnBrk="1" hangingPunct="1">
              <a:spcBef>
                <a:spcPts val="600"/>
              </a:spcBef>
              <a:spcAft>
                <a:spcPts val="1200"/>
              </a:spcAft>
              <a:buNone/>
            </a:pPr>
            <a:endParaRPr lang="en-US" sz="2000" dirty="0" smtClean="0">
              <a:latin typeface="Aharoni" pitchFamily="2" charset="-79"/>
              <a:cs typeface="Aharoni" pitchFamily="2" charset="-79"/>
            </a:endParaRPr>
          </a:p>
          <a:p>
            <a:pPr marL="0" indent="0" eaLnBrk="1" hangingPunct="1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u="sng" dirty="0" smtClean="0">
                <a:latin typeface="Aharoni" pitchFamily="2" charset="-79"/>
                <a:cs typeface="Aharoni" pitchFamily="2" charset="-79"/>
              </a:rPr>
              <a:t>Remember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:</a:t>
            </a:r>
            <a:endParaRPr lang="en-US" dirty="0" smtClean="0">
              <a:latin typeface="Aharoni" pitchFamily="2" charset="-79"/>
              <a:cs typeface="Aharoni" pitchFamily="2" charset="-79"/>
            </a:endParaRPr>
          </a:p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Genotype = what genes (letters) it has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Phenotype = what traits (looks) it has</a:t>
            </a:r>
          </a:p>
        </p:txBody>
      </p:sp>
    </p:spTree>
    <p:extLst>
      <p:ext uri="{BB962C8B-B14F-4D97-AF65-F5344CB8AC3E}">
        <p14:creationId xmlns:p14="http://schemas.microsoft.com/office/powerpoint/2010/main" val="3750919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Punnett Squares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077200" cy="4800600"/>
          </a:xfrm>
        </p:spPr>
        <p:txBody>
          <a:bodyPr>
            <a:normAutofit/>
          </a:bodyPr>
          <a:lstStyle/>
          <a:p>
            <a:pPr marL="0" indent="0" eaLnBrk="1" hangingPunct="1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u="sng" dirty="0" smtClean="0">
                <a:latin typeface="Aharoni" pitchFamily="2" charset="-79"/>
                <a:cs typeface="Aharoni" pitchFamily="2" charset="-79"/>
              </a:rPr>
              <a:t>Reproduction Reminder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:</a:t>
            </a:r>
            <a:endParaRPr lang="en-US" dirty="0" smtClean="0">
              <a:latin typeface="Aharoni" pitchFamily="2" charset="-79"/>
              <a:cs typeface="Aharoni" pitchFamily="2" charset="-79"/>
            </a:endParaRPr>
          </a:p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dirty="0">
                <a:latin typeface="Aharoni" pitchFamily="2" charset="-79"/>
                <a:cs typeface="Aharoni" pitchFamily="2" charset="-79"/>
              </a:rPr>
              <a:t>E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ach organism carries two copies of every gene/allele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They get one from each parent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When they reproduce, they pass one of these two alleles to their offspring</a:t>
            </a:r>
          </a:p>
        </p:txBody>
      </p:sp>
    </p:spTree>
    <p:extLst>
      <p:ext uri="{BB962C8B-B14F-4D97-AF65-F5344CB8AC3E}">
        <p14:creationId xmlns:p14="http://schemas.microsoft.com/office/powerpoint/2010/main" val="1429359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Punnett Squares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</p:nvPr>
        </p:nvGraphicFramePr>
        <p:xfrm>
          <a:off x="1066800" y="2133600"/>
          <a:ext cx="28956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69012" marR="169012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69012" marR="169012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69012" marR="169012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69012" marR="169012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191000" y="1676400"/>
            <a:ext cx="4876800" cy="5105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First, place the genes of one parent on the top. 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dirty="0" smtClean="0">
              <a:latin typeface="Aharoni" pitchFamily="2" charset="-79"/>
              <a:cs typeface="Aharoni" pitchFamily="2" charset="-79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We use letters to represent the gene/allele </a:t>
            </a:r>
          </a:p>
          <a:p>
            <a:pPr lvl="1">
              <a:buFont typeface="Arial"/>
              <a:buChar char="•"/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(~ any letter will do) 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en-US" dirty="0" smtClean="0">
              <a:latin typeface="Aharoni" pitchFamily="2" charset="-79"/>
              <a:cs typeface="Aharoni" pitchFamily="2" charset="-79"/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Remember:</a:t>
            </a:r>
          </a:p>
          <a:p>
            <a:pPr>
              <a:buFont typeface="Arial"/>
              <a:buChar char="•"/>
              <a:defRPr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Capital letters are </a:t>
            </a:r>
            <a:r>
              <a:rPr lang="en-US" sz="2000" b="1" u="sng" dirty="0" smtClean="0">
                <a:latin typeface="Aharoni" pitchFamily="2" charset="-79"/>
                <a:cs typeface="Aharoni" pitchFamily="2" charset="-79"/>
              </a:rPr>
              <a:t>dominant</a:t>
            </a:r>
            <a:endParaRPr lang="en-US" sz="2000" dirty="0" smtClean="0">
              <a:latin typeface="Aharoni" pitchFamily="2" charset="-79"/>
              <a:cs typeface="Aharoni" pitchFamily="2" charset="-79"/>
            </a:endParaRPr>
          </a:p>
          <a:p>
            <a:pPr>
              <a:buFont typeface="Arial"/>
              <a:buChar char="•"/>
              <a:defRPr/>
            </a:pPr>
            <a:r>
              <a:rPr lang="en-US" sz="2000" dirty="0">
                <a:latin typeface="Aharoni" pitchFamily="2" charset="-79"/>
                <a:cs typeface="Aharoni" pitchFamily="2" charset="-79"/>
              </a:rPr>
              <a:t>L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ower case letters are </a:t>
            </a:r>
            <a:r>
              <a:rPr lang="en-US" sz="2000" b="1" u="sng" dirty="0" smtClean="0">
                <a:latin typeface="Aharoni" pitchFamily="2" charset="-79"/>
                <a:cs typeface="Aharoni" pitchFamily="2" charset="-79"/>
              </a:rPr>
              <a:t>recessive</a:t>
            </a:r>
            <a:endParaRPr lang="en-US" sz="20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423" name="TextBox 6"/>
          <p:cNvSpPr txBox="1">
            <a:spLocks noChangeArrowheads="1"/>
          </p:cNvSpPr>
          <p:nvPr/>
        </p:nvSpPr>
        <p:spPr bwMode="auto">
          <a:xfrm>
            <a:off x="1447800" y="1524000"/>
            <a:ext cx="2133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>
                <a:solidFill>
                  <a:prstClr val="black"/>
                </a:solidFill>
                <a:latin typeface="Trebuchet MS" pitchFamily="34" charset="0"/>
              </a:rPr>
              <a:t>  </a:t>
            </a:r>
            <a:r>
              <a:rPr lang="en-US" sz="3200" dirty="0">
                <a:solidFill>
                  <a:srgbClr val="9BBB59">
                    <a:lumMod val="75000"/>
                  </a:srgbClr>
                </a:solidFill>
                <a:latin typeface="Trebuchet MS" pitchFamily="34" charset="0"/>
              </a:rPr>
              <a:t>A         </a:t>
            </a:r>
            <a:r>
              <a:rPr lang="en-US" sz="3200" dirty="0" smtClean="0">
                <a:solidFill>
                  <a:srgbClr val="9BBB59">
                    <a:lumMod val="75000"/>
                  </a:srgbClr>
                </a:solidFill>
                <a:latin typeface="Trebuchet MS" pitchFamily="34" charset="0"/>
              </a:rPr>
              <a:t>  </a:t>
            </a:r>
            <a:r>
              <a:rPr lang="en-US" sz="3200" dirty="0" err="1">
                <a:solidFill>
                  <a:srgbClr val="9BBB59">
                    <a:lumMod val="75000"/>
                  </a:srgbClr>
                </a:solidFill>
                <a:latin typeface="Trebuchet MS" pitchFamily="34" charset="0"/>
              </a:rPr>
              <a:t>a</a:t>
            </a:r>
            <a:endParaRPr lang="en-US" sz="3200" dirty="0">
              <a:solidFill>
                <a:srgbClr val="9BBB59">
                  <a:lumMod val="75000"/>
                </a:srgbClr>
              </a:solidFill>
              <a:latin typeface="Trebuchet MS" pitchFamily="34" charset="0"/>
            </a:endParaRPr>
          </a:p>
        </p:txBody>
      </p:sp>
      <p:sp>
        <p:nvSpPr>
          <p:cNvPr id="3" name="Striped Right Arrow 2"/>
          <p:cNvSpPr/>
          <p:nvPr/>
        </p:nvSpPr>
        <p:spPr>
          <a:xfrm>
            <a:off x="22578" y="1600200"/>
            <a:ext cx="1371600" cy="457200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0" y="1295400"/>
            <a:ext cx="1447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Parent 1</a:t>
            </a:r>
            <a:endParaRPr lang="en-US" sz="20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537940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3" grpId="0"/>
      <p:bldP spid="3" grpId="0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Punnett Squares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</p:nvPr>
        </p:nvGraphicFramePr>
        <p:xfrm>
          <a:off x="1066800" y="2133600"/>
          <a:ext cx="28956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69012" marR="169012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69012" marR="169012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69012" marR="169012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69012" marR="169012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8446" name="Content Placeholder 5"/>
          <p:cNvSpPr>
            <a:spLocks noGrp="1"/>
          </p:cNvSpPr>
          <p:nvPr>
            <p:ph sz="half" idx="2"/>
          </p:nvPr>
        </p:nvSpPr>
        <p:spPr>
          <a:xfrm>
            <a:off x="4178300" y="1828800"/>
            <a:ext cx="4356100" cy="42973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haroni" pitchFamily="2" charset="-79"/>
                <a:cs typeface="Aharoni" pitchFamily="2" charset="-79"/>
              </a:rPr>
              <a:t>Next, place the genes of the other parent on the left side. </a:t>
            </a:r>
          </a:p>
          <a:p>
            <a:pPr eaLnBrk="1" hangingPunct="1"/>
            <a:endParaRPr lang="en-US" dirty="0">
              <a:latin typeface="Aharoni" pitchFamily="2" charset="-79"/>
              <a:cs typeface="Aharoni" pitchFamily="2" charset="-79"/>
            </a:endParaRPr>
          </a:p>
          <a:p>
            <a:pPr eaLnBrk="1" hangingPunct="1"/>
            <a:r>
              <a:rPr lang="en-US" dirty="0" smtClean="0">
                <a:latin typeface="Aharoni" pitchFamily="2" charset="-79"/>
                <a:cs typeface="Aharoni" pitchFamily="2" charset="-79"/>
              </a:rPr>
              <a:t>Note: Which parent goes where doesn’t matter.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47800" y="1524000"/>
            <a:ext cx="21336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  </a:t>
            </a:r>
            <a:r>
              <a:rPr lang="en-US" sz="3200" dirty="0">
                <a:solidFill>
                  <a:srgbClr val="9BBB59">
                    <a:lumMod val="75000"/>
                  </a:srgbClr>
                </a:solidFill>
                <a:latin typeface="Calibri"/>
              </a:rPr>
              <a:t>A          </a:t>
            </a:r>
            <a:r>
              <a:rPr lang="en-US" sz="3200" dirty="0" smtClean="0">
                <a:solidFill>
                  <a:srgbClr val="9BBB59">
                    <a:lumMod val="75000"/>
                  </a:srgbClr>
                </a:solidFill>
                <a:latin typeface="Calibri"/>
              </a:rPr>
              <a:t>    </a:t>
            </a:r>
            <a:r>
              <a:rPr lang="en-US" sz="3200" dirty="0" err="1">
                <a:solidFill>
                  <a:srgbClr val="9BBB59">
                    <a:lumMod val="75000"/>
                  </a:srgbClr>
                </a:solidFill>
                <a:latin typeface="Calibri"/>
              </a:rPr>
              <a:t>a</a:t>
            </a:r>
            <a:endParaRPr lang="en-US" sz="3200" dirty="0">
              <a:solidFill>
                <a:srgbClr val="9BBB59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18448" name="TextBox 7"/>
          <p:cNvSpPr txBox="1">
            <a:spLocks noChangeArrowheads="1"/>
          </p:cNvSpPr>
          <p:nvPr/>
        </p:nvSpPr>
        <p:spPr bwMode="auto">
          <a:xfrm>
            <a:off x="457200" y="2362200"/>
            <a:ext cx="381000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3200" dirty="0" smtClean="0">
                <a:solidFill>
                  <a:srgbClr val="C0504D"/>
                </a:solidFill>
                <a:latin typeface="Trebuchet MS" pitchFamily="34" charset="0"/>
              </a:rPr>
              <a:t>A</a:t>
            </a:r>
            <a:endParaRPr lang="en-US" sz="3200" dirty="0">
              <a:solidFill>
                <a:srgbClr val="C0504D"/>
              </a:solidFill>
              <a:latin typeface="Trebuchet MS" pitchFamily="34" charset="0"/>
            </a:endParaRPr>
          </a:p>
          <a:p>
            <a:pPr eaLnBrk="1" hangingPunct="1"/>
            <a:endParaRPr lang="en-US" sz="1200" dirty="0">
              <a:solidFill>
                <a:srgbClr val="C0504D"/>
              </a:solidFill>
              <a:latin typeface="Trebuchet MS" pitchFamily="34" charset="0"/>
            </a:endParaRPr>
          </a:p>
          <a:p>
            <a:pPr eaLnBrk="1" hangingPunct="1"/>
            <a:r>
              <a:rPr lang="en-US" sz="3200" dirty="0">
                <a:solidFill>
                  <a:srgbClr val="C0504D"/>
                </a:solidFill>
                <a:latin typeface="Trebuchet MS" pitchFamily="34" charset="0"/>
              </a:rPr>
              <a:t>a</a:t>
            </a:r>
          </a:p>
        </p:txBody>
      </p:sp>
      <p:sp>
        <p:nvSpPr>
          <p:cNvPr id="3" name="Up Arrow 2"/>
          <p:cNvSpPr/>
          <p:nvPr/>
        </p:nvSpPr>
        <p:spPr>
          <a:xfrm>
            <a:off x="381000" y="4572000"/>
            <a:ext cx="609600" cy="16002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152400" y="6172200"/>
            <a:ext cx="151311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Parent 2</a:t>
            </a:r>
            <a:endParaRPr lang="en-US" sz="2000" b="1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2882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8" grpId="0"/>
      <p:bldP spid="3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Punnett Squares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09001333"/>
              </p:ext>
            </p:extLst>
          </p:nvPr>
        </p:nvGraphicFramePr>
        <p:xfrm>
          <a:off x="1066800" y="2133600"/>
          <a:ext cx="2895600" cy="22860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EEA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69012" marR="169012"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470" name="Content Placeholder 5"/>
          <p:cNvSpPr>
            <a:spLocks noGrp="1"/>
          </p:cNvSpPr>
          <p:nvPr>
            <p:ph sz="half" idx="2"/>
          </p:nvPr>
        </p:nvSpPr>
        <p:spPr>
          <a:xfrm>
            <a:off x="4178300" y="1600200"/>
            <a:ext cx="4660900" cy="35052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>
                <a:latin typeface="Aharoni" pitchFamily="2" charset="-79"/>
                <a:cs typeface="Aharoni" pitchFamily="2" charset="-79"/>
              </a:rPr>
              <a:t>Now, we distribute those same letters to the boxes below or next to them.</a:t>
            </a:r>
          </a:p>
          <a:p>
            <a:pPr eaLnBrk="1" hangingPunct="1"/>
            <a:r>
              <a:rPr lang="en-US" dirty="0" smtClean="0">
                <a:latin typeface="Aharoni" pitchFamily="2" charset="-79"/>
                <a:cs typeface="Aharoni" pitchFamily="2" charset="-79"/>
              </a:rPr>
              <a:t>This tells us what the offspring (babies) might have.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47800" y="1524000"/>
            <a:ext cx="21336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  </a:t>
            </a:r>
            <a:r>
              <a:rPr lang="en-US" sz="3200" dirty="0">
                <a:solidFill>
                  <a:srgbClr val="EEECE1">
                    <a:lumMod val="50000"/>
                  </a:srgbClr>
                </a:solidFill>
                <a:latin typeface="Calibri"/>
              </a:rPr>
              <a:t>A    </a:t>
            </a:r>
            <a:r>
              <a:rPr lang="en-US" sz="3200" dirty="0" smtClean="0">
                <a:solidFill>
                  <a:srgbClr val="EEECE1">
                    <a:lumMod val="50000"/>
                  </a:srgbClr>
                </a:solidFill>
                <a:latin typeface="Calibri"/>
              </a:rPr>
              <a:t>         </a:t>
            </a:r>
            <a:r>
              <a:rPr lang="en-US" sz="3200" dirty="0" err="1">
                <a:solidFill>
                  <a:srgbClr val="EEECE1">
                    <a:lumMod val="50000"/>
                  </a:srgbClr>
                </a:solidFill>
                <a:latin typeface="Calibri"/>
              </a:rPr>
              <a:t>a</a:t>
            </a:r>
            <a:endParaRPr lang="en-US" sz="3200" dirty="0">
              <a:solidFill>
                <a:srgbClr val="EEECE1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20496" name="TextBox 7"/>
          <p:cNvSpPr txBox="1">
            <a:spLocks noChangeArrowheads="1"/>
          </p:cNvSpPr>
          <p:nvPr/>
        </p:nvSpPr>
        <p:spPr bwMode="auto">
          <a:xfrm>
            <a:off x="457200" y="2362200"/>
            <a:ext cx="381000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3200" dirty="0">
                <a:solidFill>
                  <a:srgbClr val="C0504D"/>
                </a:solidFill>
                <a:latin typeface="Trebuchet MS" pitchFamily="34" charset="0"/>
              </a:rPr>
              <a:t>A</a:t>
            </a:r>
          </a:p>
          <a:p>
            <a:pPr eaLnBrk="1" hangingPunct="1"/>
            <a:endParaRPr lang="en-US" sz="1200" dirty="0">
              <a:solidFill>
                <a:srgbClr val="C0504D"/>
              </a:solidFill>
              <a:latin typeface="Trebuchet MS" pitchFamily="34" charset="0"/>
            </a:endParaRPr>
          </a:p>
          <a:p>
            <a:pPr eaLnBrk="1" hangingPunct="1"/>
            <a:r>
              <a:rPr lang="en-US" sz="3200" dirty="0">
                <a:solidFill>
                  <a:srgbClr val="C0504D"/>
                </a:solidFill>
                <a:latin typeface="Trebuchet MS" pitchFamily="34" charset="0"/>
              </a:rPr>
              <a:t>a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16200000" flipH="1">
            <a:off x="1752600" y="4267200"/>
            <a:ext cx="1295400" cy="9906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74" name="TextBox 11"/>
          <p:cNvSpPr txBox="1">
            <a:spLocks noChangeArrowheads="1"/>
          </p:cNvSpPr>
          <p:nvPr/>
        </p:nvSpPr>
        <p:spPr bwMode="auto">
          <a:xfrm>
            <a:off x="2895600" y="5334000"/>
            <a:ext cx="3124200" cy="120032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>
                <a:alpha val="0"/>
              </a:schemeClr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 smtClean="0">
                <a:solidFill>
                  <a:prstClr val="black"/>
                </a:solidFill>
                <a:latin typeface="Trebuchet MS" pitchFamily="34" charset="0"/>
              </a:rPr>
              <a:t>Remember, we </a:t>
            </a:r>
            <a:r>
              <a:rPr lang="en-US" sz="2400" u="sng" dirty="0">
                <a:solidFill>
                  <a:prstClr val="black"/>
                </a:solidFill>
                <a:latin typeface="Trebuchet MS" pitchFamily="34" charset="0"/>
              </a:rPr>
              <a:t>always</a:t>
            </a:r>
            <a:r>
              <a:rPr lang="en-US" sz="2400" dirty="0">
                <a:solidFill>
                  <a:prstClr val="black"/>
                </a:solidFill>
                <a:latin typeface="Trebuchet MS" pitchFamily="34" charset="0"/>
              </a:rPr>
              <a:t> write the dominant allele first!</a:t>
            </a:r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1447800" y="2514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1447800" y="2514599"/>
            <a:ext cx="838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>
                <a:solidFill>
                  <a:srgbClr val="9BBB59">
                    <a:lumMod val="75000"/>
                  </a:srgbClr>
                </a:solidFill>
                <a:latin typeface="Trebuchet MS" pitchFamily="34" charset="0"/>
              </a:rPr>
              <a:t>A</a:t>
            </a:r>
            <a:r>
              <a:rPr lang="en-US" sz="3200" dirty="0">
                <a:solidFill>
                  <a:srgbClr val="C0504D"/>
                </a:solidFill>
                <a:latin typeface="Trebuchet MS" pitchFamily="34" charset="0"/>
              </a:rPr>
              <a:t>A</a:t>
            </a:r>
          </a:p>
        </p:txBody>
      </p:sp>
      <p:sp>
        <p:nvSpPr>
          <p:cNvPr id="19478" name="Text Box 22"/>
          <p:cNvSpPr txBox="1">
            <a:spLocks noChangeArrowheads="1"/>
          </p:cNvSpPr>
          <p:nvPr/>
        </p:nvSpPr>
        <p:spPr bwMode="auto">
          <a:xfrm>
            <a:off x="2928257" y="2536370"/>
            <a:ext cx="838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>
                <a:solidFill>
                  <a:srgbClr val="C0504D"/>
                </a:solidFill>
                <a:latin typeface="Trebuchet MS" pitchFamily="34" charset="0"/>
              </a:rPr>
              <a:t>A</a:t>
            </a:r>
            <a:r>
              <a:rPr lang="en-US" sz="3200" dirty="0">
                <a:solidFill>
                  <a:srgbClr val="9BBB59">
                    <a:lumMod val="75000"/>
                  </a:srgbClr>
                </a:solidFill>
                <a:latin typeface="Trebuchet MS" pitchFamily="34" charset="0"/>
              </a:rPr>
              <a:t>a</a:t>
            </a:r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1415142" y="3530025"/>
            <a:ext cx="762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>
                <a:solidFill>
                  <a:srgbClr val="9BBB59">
                    <a:lumMod val="75000"/>
                  </a:srgbClr>
                </a:solidFill>
                <a:latin typeface="Trebuchet MS" pitchFamily="34" charset="0"/>
              </a:rPr>
              <a:t>A</a:t>
            </a:r>
            <a:r>
              <a:rPr lang="en-US" sz="3200" dirty="0">
                <a:solidFill>
                  <a:srgbClr val="C0504D"/>
                </a:solidFill>
              </a:rPr>
              <a:t>a</a:t>
            </a:r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2966357" y="3526970"/>
            <a:ext cx="762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>
                <a:solidFill>
                  <a:srgbClr val="C0504D"/>
                </a:solidFill>
                <a:latin typeface="Trebuchet MS" pitchFamily="34" charset="0"/>
              </a:rPr>
              <a:t>a</a:t>
            </a:r>
            <a:r>
              <a:rPr lang="en-US" sz="3200" dirty="0">
                <a:solidFill>
                  <a:srgbClr val="9BBB59">
                    <a:lumMod val="75000"/>
                  </a:srgbClr>
                </a:solidFill>
                <a:latin typeface="Trebuchet MS" pitchFamily="34" charset="0"/>
              </a:rPr>
              <a:t>a</a:t>
            </a:r>
          </a:p>
        </p:txBody>
      </p:sp>
      <p:sp>
        <p:nvSpPr>
          <p:cNvPr id="3" name="Down Arrow 2"/>
          <p:cNvSpPr/>
          <p:nvPr/>
        </p:nvSpPr>
        <p:spPr>
          <a:xfrm>
            <a:off x="3200400" y="2133600"/>
            <a:ext cx="45719" cy="4275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1828800" y="1981200"/>
            <a:ext cx="45719" cy="5551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838200" y="2640022"/>
            <a:ext cx="576942" cy="1036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838200" y="3810000"/>
            <a:ext cx="609600" cy="127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8" name="Straight Arrow Connector 17"/>
          <p:cNvCxnSpPr>
            <a:endCxn id="19474" idx="0"/>
          </p:cNvCxnSpPr>
          <p:nvPr/>
        </p:nvCxnSpPr>
        <p:spPr>
          <a:xfrm>
            <a:off x="3352800" y="3048000"/>
            <a:ext cx="1104900" cy="22860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535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4" grpId="0" animBg="1"/>
      <p:bldP spid="19477" grpId="0"/>
      <p:bldP spid="19478" grpId="0"/>
      <p:bldP spid="19479" grpId="0"/>
      <p:bldP spid="19480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2086</TotalTime>
  <Words>940</Words>
  <Application>Microsoft Macintosh PowerPoint</Application>
  <PresentationFormat>On-screen Show (4:3)</PresentationFormat>
  <Paragraphs>217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Module</vt:lpstr>
      <vt:lpstr>Punnett Squares (Practice Template)</vt:lpstr>
      <vt:lpstr>Punnett Squares</vt:lpstr>
      <vt:lpstr>Learning Target:</vt:lpstr>
      <vt:lpstr>Punnett Squares</vt:lpstr>
      <vt:lpstr>Punnett Squares</vt:lpstr>
      <vt:lpstr>Punnett Squares</vt:lpstr>
      <vt:lpstr>Punnett Squares</vt:lpstr>
      <vt:lpstr>Punnett Squares</vt:lpstr>
      <vt:lpstr>Punnett Squares</vt:lpstr>
      <vt:lpstr>Let’s practice!</vt:lpstr>
      <vt:lpstr>Punnett Squares</vt:lpstr>
      <vt:lpstr>Punnett Squares</vt:lpstr>
      <vt:lpstr>Bikini Bottom Genetics</vt:lpstr>
      <vt:lpstr>Punnett Practice Template </vt:lpstr>
      <vt:lpstr>Punnett Practice #1</vt:lpstr>
      <vt:lpstr>Punnett Practice #2</vt:lpstr>
      <vt:lpstr>Punnett Practice #3</vt:lpstr>
      <vt:lpstr>Punnett Practice #4</vt:lpstr>
      <vt:lpstr>Punnett Practice #5</vt:lpstr>
      <vt:lpstr>Punnett Practice #6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Punnett Squares</dc:title>
  <dc:creator>Corey Leet</dc:creator>
  <cp:lastModifiedBy>User</cp:lastModifiedBy>
  <cp:revision>62</cp:revision>
  <cp:lastPrinted>2013-02-06T18:32:42Z</cp:lastPrinted>
  <dcterms:created xsi:type="dcterms:W3CDTF">2011-12-08T03:40:15Z</dcterms:created>
  <dcterms:modified xsi:type="dcterms:W3CDTF">2014-02-03T14:19:22Z</dcterms:modified>
</cp:coreProperties>
</file>